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3" r:id="rId2"/>
  </p:sldMasterIdLst>
  <p:notesMasterIdLst>
    <p:notesMasterId r:id="rId25"/>
  </p:notesMasterIdLst>
  <p:sldIdLst>
    <p:sldId id="256" r:id="rId3"/>
    <p:sldId id="258" r:id="rId4"/>
    <p:sldId id="259" r:id="rId5"/>
    <p:sldId id="260" r:id="rId6"/>
    <p:sldId id="261" r:id="rId7"/>
    <p:sldId id="262" r:id="rId8"/>
    <p:sldId id="263" r:id="rId9"/>
    <p:sldId id="264" r:id="rId10"/>
    <p:sldId id="265" r:id="rId11"/>
    <p:sldId id="284" r:id="rId12"/>
    <p:sldId id="266" r:id="rId13"/>
    <p:sldId id="267" r:id="rId14"/>
    <p:sldId id="269" r:id="rId15"/>
    <p:sldId id="268" r:id="rId16"/>
    <p:sldId id="270" r:id="rId17"/>
    <p:sldId id="271" r:id="rId18"/>
    <p:sldId id="272" r:id="rId19"/>
    <p:sldId id="273" r:id="rId20"/>
    <p:sldId id="274" r:id="rId21"/>
    <p:sldId id="275" r:id="rId22"/>
    <p:sldId id="285" r:id="rId23"/>
    <p:sldId id="281" r:id="rId24"/>
  </p:sldIdLst>
  <p:sldSz cx="9144000" cy="5143500" type="screen16x9"/>
  <p:notesSz cx="6858000" cy="9144000"/>
  <p:embeddedFontLst>
    <p:embeddedFont>
      <p:font typeface="Helvetica Neue" panose="020B0604020202020204" charset="0"/>
      <p:regular r:id="rId26"/>
      <p:bold r:id="rId27"/>
      <p:italic r:id="rId28"/>
      <p:boldItalic r:id="rId29"/>
    </p:embeddedFont>
    <p:embeddedFont>
      <p:font typeface="Play"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CAECB437-B94A-4ADB-92C5-97F180DD1F7D}">
          <p14:sldIdLst>
            <p14:sldId id="256"/>
            <p14:sldId id="258"/>
            <p14:sldId id="259"/>
            <p14:sldId id="260"/>
            <p14:sldId id="261"/>
          </p14:sldIdLst>
        </p14:section>
        <p14:section name="Features and Functionality" id="{CA1C6004-C5DA-414D-9846-B9971D3564D6}">
          <p14:sldIdLst>
            <p14:sldId id="262"/>
            <p14:sldId id="263"/>
            <p14:sldId id="264"/>
            <p14:sldId id="265"/>
            <p14:sldId id="284"/>
          </p14:sldIdLst>
        </p14:section>
        <p14:section name="Development - Front End" id="{EF8D01FC-7EBA-49B4-8E32-DB59C536D019}">
          <p14:sldIdLst>
            <p14:sldId id="266"/>
            <p14:sldId id="267"/>
            <p14:sldId id="269"/>
            <p14:sldId id="268"/>
          </p14:sldIdLst>
        </p14:section>
        <p14:section name="Development - Back End" id="{0E7D1D03-0583-440F-8D58-FBFA91D7CAA1}">
          <p14:sldIdLst>
            <p14:sldId id="270"/>
            <p14:sldId id="271"/>
            <p14:sldId id="272"/>
            <p14:sldId id="273"/>
            <p14:sldId id="274"/>
          </p14:sldIdLst>
        </p14:section>
        <p14:section name="Final Thoughts" id="{E9853D51-41A3-46D1-ABF4-7EC0E0465B0C}">
          <p14:sldIdLst>
            <p14:sldId id="275"/>
            <p14:sldId id="285"/>
          </p14:sldIdLst>
        </p14:section>
        <p14:section name="Conclusion" id="{38A04A66-DEF6-4D82-9723-3E4530C52530}">
          <p14:sldIdLst>
            <p14:sldId id="281"/>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914" y="7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1c369c0f1d_2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31c369c0f1d_2_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7" name="Google Shape;147;g31c369c0f1d_2_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a:extLst>
            <a:ext uri="{FF2B5EF4-FFF2-40B4-BE49-F238E27FC236}">
              <a16:creationId xmlns:a16="http://schemas.microsoft.com/office/drawing/2014/main" id="{CF6F7EBD-DEE1-7CB9-9254-65E2B84FF40B}"/>
            </a:ext>
          </a:extLst>
        </p:cNvPr>
        <p:cNvGrpSpPr/>
        <p:nvPr/>
      </p:nvGrpSpPr>
      <p:grpSpPr>
        <a:xfrm>
          <a:off x="0" y="0"/>
          <a:ext cx="0" cy="0"/>
          <a:chOff x="0" y="0"/>
          <a:chExt cx="0" cy="0"/>
        </a:xfrm>
      </p:grpSpPr>
      <p:sp>
        <p:nvSpPr>
          <p:cNvPr id="247" name="Google Shape;247;g31c369c0f1d_2_185:notes">
            <a:extLst>
              <a:ext uri="{FF2B5EF4-FFF2-40B4-BE49-F238E27FC236}">
                <a16:creationId xmlns:a16="http://schemas.microsoft.com/office/drawing/2014/main" id="{DCAE0B56-4F5D-8790-A887-9858D08A45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31c369c0f1d_2_185:notes">
            <a:extLst>
              <a:ext uri="{FF2B5EF4-FFF2-40B4-BE49-F238E27FC236}">
                <a16:creationId xmlns:a16="http://schemas.microsoft.com/office/drawing/2014/main" id="{3A86A91C-DB0D-FDF4-BFC9-73BA0D70F2B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9" name="Google Shape;249;g31c369c0f1d_2_185:notes">
            <a:extLst>
              <a:ext uri="{FF2B5EF4-FFF2-40B4-BE49-F238E27FC236}">
                <a16:creationId xmlns:a16="http://schemas.microsoft.com/office/drawing/2014/main" id="{79CF1967-8360-2C0A-031B-DA398C87976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909668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1c369c0f1d_2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31c369c0f1d_2_1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31c369c0f1d_2_1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1c369c0f1d_2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31c369c0f1d_2_2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269" name="Google Shape;269;g31c369c0f1d_2_2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1c369c0f1d_2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1c369c0f1d_2_2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1" name="Google Shape;291;g31c369c0f1d_2_2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1ce43e22c8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31ce43e22c8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0" name="Google Shape;280;g31ce43e22c8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c369c0f1d_2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31c369c0f1d_2_2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31c369c0f1d_2_2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1c369c0f1d_2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31c369c0f1d_2_2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3" name="Google Shape;313;g31c369c0f1d_2_2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1c39d7167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31c39d7167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4" name="Google Shape;324;g31c39d7167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c39d7167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31c39d71672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6" name="Google Shape;336;g31c39d71672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1c39d71672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31c39d71672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8" name="Google Shape;348;g31c39d71672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1c369c0f1d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31c369c0f1d_2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31c369c0f1d_2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1c369c0f1d_2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31c369c0f1d_2_2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31c369c0f1d_2_2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a:extLst>
            <a:ext uri="{FF2B5EF4-FFF2-40B4-BE49-F238E27FC236}">
              <a16:creationId xmlns:a16="http://schemas.microsoft.com/office/drawing/2014/main" id="{520AACCC-9801-4120-3B15-63510518EBB8}"/>
            </a:ext>
          </a:extLst>
        </p:cNvPr>
        <p:cNvGrpSpPr/>
        <p:nvPr/>
      </p:nvGrpSpPr>
      <p:grpSpPr>
        <a:xfrm>
          <a:off x="0" y="0"/>
          <a:ext cx="0" cy="0"/>
          <a:chOff x="0" y="0"/>
          <a:chExt cx="0" cy="0"/>
        </a:xfrm>
      </p:grpSpPr>
      <p:sp>
        <p:nvSpPr>
          <p:cNvPr id="389" name="Google Shape;389;g31c369c0f1d_2_298:notes">
            <a:extLst>
              <a:ext uri="{FF2B5EF4-FFF2-40B4-BE49-F238E27FC236}">
                <a16:creationId xmlns:a16="http://schemas.microsoft.com/office/drawing/2014/main" id="{BAECAF8B-8677-A36B-FF3F-D09451B436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31c369c0f1d_2_298:notes">
            <a:extLst>
              <a:ext uri="{FF2B5EF4-FFF2-40B4-BE49-F238E27FC236}">
                <a16:creationId xmlns:a16="http://schemas.microsoft.com/office/drawing/2014/main" id="{E40EFA08-E544-1133-9E27-12300775B05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1" name="Google Shape;391;g31c369c0f1d_2_298:notes">
            <a:extLst>
              <a:ext uri="{FF2B5EF4-FFF2-40B4-BE49-F238E27FC236}">
                <a16:creationId xmlns:a16="http://schemas.microsoft.com/office/drawing/2014/main" id="{1214E1E6-46E5-4ED8-5A10-238885AA00A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771521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1c369c0f1d_2_3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31c369c0f1d_2_3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3" name="Google Shape;413;g31c369c0f1d_2_3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1c369c0f1d_2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31c369c0f1d_2_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79" name="Google Shape;179;g31c369c0f1d_2_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1c369c0f1d_2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31c369c0f1d_2_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1" name="Google Shape;191;g31c369c0f1d_2_1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1c369c0f1d_2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31c369c0f1d_2_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4" name="Google Shape;204;g31c369c0f1d_2_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1c369c0f1d_2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31c369c0f1d_2_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31c369c0f1d_2_1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1c369c0f1d_2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31c369c0f1d_2_1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g31c369c0f1d_2_1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c369c0f1d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31c369c0f1d_2_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8" name="Google Shape;238;g31c369c0f1d_2_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1c369c0f1d_2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31c369c0f1d_2_1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9" name="Google Shape;249;g31c369c0f1d_2_1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8"/>
        <p:cNvGrpSpPr/>
        <p:nvPr/>
      </p:nvGrpSpPr>
      <p:grpSpPr>
        <a:xfrm>
          <a:off x="0" y="0"/>
          <a:ext cx="0" cy="0"/>
          <a:chOff x="0" y="0"/>
          <a:chExt cx="0" cy="0"/>
        </a:xfrm>
      </p:grpSpPr>
      <p:sp>
        <p:nvSpPr>
          <p:cNvPr id="139" name="Google Shape;139;p26"/>
          <p:cNvSpPr txBox="1">
            <a:spLocks noGrp="1"/>
          </p:cNvSpPr>
          <p:nvPr>
            <p:ph type="ctrTitle"/>
          </p:nvPr>
        </p:nvSpPr>
        <p:spPr>
          <a:xfrm>
            <a:off x="480060" y="1028699"/>
            <a:ext cx="5006340" cy="2213869"/>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lt1"/>
              </a:buClr>
              <a:buSzPts val="4100"/>
              <a:buFont typeface="Play"/>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6"/>
          <p:cNvSpPr txBox="1">
            <a:spLocks noGrp="1"/>
          </p:cNvSpPr>
          <p:nvPr>
            <p:ph type="subTitle" idx="1"/>
          </p:nvPr>
        </p:nvSpPr>
        <p:spPr>
          <a:xfrm>
            <a:off x="480060" y="3438659"/>
            <a:ext cx="5006340" cy="965915"/>
          </a:xfrm>
          <a:prstGeom prst="rect">
            <a:avLst/>
          </a:prstGeom>
          <a:noFill/>
          <a:ln>
            <a:noFill/>
          </a:ln>
        </p:spPr>
        <p:txBody>
          <a:bodyPr spcFirstLastPara="1" wrap="square" lIns="68575" tIns="34275" rIns="68575" bIns="34275" anchor="b" anchorCtr="0">
            <a:normAutofit/>
          </a:bodyPr>
          <a:lstStyle>
            <a:lvl1pPr lvl="0" algn="l">
              <a:lnSpc>
                <a:spcPct val="130000"/>
              </a:lnSpc>
              <a:spcBef>
                <a:spcPts val="800"/>
              </a:spcBef>
              <a:spcAft>
                <a:spcPts val="0"/>
              </a:spcAft>
              <a:buClr>
                <a:schemeClr val="lt1"/>
              </a:buClr>
              <a:buSzPts val="1200"/>
              <a:buNone/>
              <a:defRPr sz="1400" b="1" cap="none"/>
            </a:lvl1pPr>
            <a:lvl2pPr lvl="1" algn="ctr">
              <a:lnSpc>
                <a:spcPct val="120000"/>
              </a:lnSpc>
              <a:spcBef>
                <a:spcPts val="400"/>
              </a:spcBef>
              <a:spcAft>
                <a:spcPts val="0"/>
              </a:spcAft>
              <a:buClr>
                <a:schemeClr val="lt1"/>
              </a:buClr>
              <a:buSzPts val="1300"/>
              <a:buNone/>
              <a:defRPr sz="1500"/>
            </a:lvl2pPr>
            <a:lvl3pPr lvl="2" algn="ctr">
              <a:lnSpc>
                <a:spcPct val="120000"/>
              </a:lnSpc>
              <a:spcBef>
                <a:spcPts val="400"/>
              </a:spcBef>
              <a:spcAft>
                <a:spcPts val="0"/>
              </a:spcAft>
              <a:buClr>
                <a:schemeClr val="lt1"/>
              </a:buClr>
              <a:buSzPts val="1200"/>
              <a:buNone/>
              <a:defRPr sz="1400"/>
            </a:lvl3pPr>
            <a:lvl4pPr lvl="3" algn="ctr">
              <a:lnSpc>
                <a:spcPct val="120000"/>
              </a:lnSpc>
              <a:spcBef>
                <a:spcPts val="400"/>
              </a:spcBef>
              <a:spcAft>
                <a:spcPts val="0"/>
              </a:spcAft>
              <a:buClr>
                <a:schemeClr val="lt1"/>
              </a:buClr>
              <a:buSzPts val="1000"/>
              <a:buNone/>
              <a:defRPr sz="1200"/>
            </a:lvl4pPr>
            <a:lvl5pPr lvl="4" algn="ctr">
              <a:lnSpc>
                <a:spcPct val="120000"/>
              </a:lnSpc>
              <a:spcBef>
                <a:spcPts val="400"/>
              </a:spcBef>
              <a:spcAft>
                <a:spcPts val="0"/>
              </a:spcAft>
              <a:buClr>
                <a:schemeClr val="lt1"/>
              </a:buClr>
              <a:buSzPts val="10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141" name="Google Shape;141;p26"/>
          <p:cNvSpPr txBox="1">
            <a:spLocks noGrp="1"/>
          </p:cNvSpPr>
          <p:nvPr>
            <p:ph type="dt" idx="10"/>
          </p:nvPr>
        </p:nvSpPr>
        <p:spPr>
          <a:xfrm>
            <a:off x="48006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2" name="Google Shape;142;p26"/>
          <p:cNvSpPr txBox="1">
            <a:spLocks noGrp="1"/>
          </p:cNvSpPr>
          <p:nvPr>
            <p:ph type="ftr" idx="11"/>
          </p:nvPr>
        </p:nvSpPr>
        <p:spPr>
          <a:xfrm>
            <a:off x="5075716" y="4767263"/>
            <a:ext cx="303028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3" name="Google Shape;143;p26"/>
          <p:cNvSpPr txBox="1">
            <a:spLocks noGrp="1"/>
          </p:cNvSpPr>
          <p:nvPr>
            <p:ph type="sldNum" idx="12"/>
          </p:nvPr>
        </p:nvSpPr>
        <p:spPr>
          <a:xfrm>
            <a:off x="8105996" y="4767263"/>
            <a:ext cx="54226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80059" y="1028701"/>
            <a:ext cx="8168197" cy="82296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5" name="Google Shape;65;p15"/>
          <p:cNvSpPr txBox="1">
            <a:spLocks noGrp="1"/>
          </p:cNvSpPr>
          <p:nvPr>
            <p:ph type="body" idx="1"/>
          </p:nvPr>
        </p:nvSpPr>
        <p:spPr>
          <a:xfrm>
            <a:off x="480060" y="1975104"/>
            <a:ext cx="3909060" cy="2674620"/>
          </a:xfrm>
          <a:prstGeom prst="rect">
            <a:avLst/>
          </a:prstGeom>
          <a:noFill/>
          <a:ln>
            <a:noFill/>
          </a:ln>
        </p:spPr>
        <p:txBody>
          <a:bodyPr spcFirstLastPara="1" wrap="square" lIns="68575" tIns="34275" rIns="68575" bIns="34275" anchor="t" anchorCtr="0">
            <a:normAutofit/>
          </a:bodyPr>
          <a:lstStyle>
            <a:lvl1pPr marL="457200" lvl="0" indent="-304800" algn="l">
              <a:lnSpc>
                <a:spcPct val="120000"/>
              </a:lnSpc>
              <a:spcBef>
                <a:spcPts val="800"/>
              </a:spcBef>
              <a:spcAft>
                <a:spcPts val="0"/>
              </a:spcAft>
              <a:buClr>
                <a:schemeClr val="dk1"/>
              </a:buClr>
              <a:buSzPts val="1200"/>
              <a:buChar char="•"/>
              <a:defRPr/>
            </a:lvl1pPr>
            <a:lvl2pPr marL="914400" lvl="1" indent="-304800" algn="l">
              <a:lnSpc>
                <a:spcPct val="120000"/>
              </a:lnSpc>
              <a:spcBef>
                <a:spcPts val="400"/>
              </a:spcBef>
              <a:spcAft>
                <a:spcPts val="0"/>
              </a:spcAft>
              <a:buClr>
                <a:schemeClr val="dk1"/>
              </a:buClr>
              <a:buSzPts val="1200"/>
              <a:buChar char="•"/>
              <a:defRPr/>
            </a:lvl2pPr>
            <a:lvl3pPr marL="1371600" lvl="2" indent="-304800" algn="l">
              <a:lnSpc>
                <a:spcPct val="120000"/>
              </a:lnSpc>
              <a:spcBef>
                <a:spcPts val="400"/>
              </a:spcBef>
              <a:spcAft>
                <a:spcPts val="0"/>
              </a:spcAft>
              <a:buClr>
                <a:schemeClr val="dk1"/>
              </a:buClr>
              <a:buSzPts val="1200"/>
              <a:buChar char="•"/>
              <a:defRPr/>
            </a:lvl3pPr>
            <a:lvl4pPr marL="1828800" lvl="3" indent="-304800" algn="l">
              <a:lnSpc>
                <a:spcPct val="120000"/>
              </a:lnSpc>
              <a:spcBef>
                <a:spcPts val="400"/>
              </a:spcBef>
              <a:spcAft>
                <a:spcPts val="0"/>
              </a:spcAft>
              <a:buClr>
                <a:schemeClr val="dk1"/>
              </a:buClr>
              <a:buSzPts val="1200"/>
              <a:buChar char="•"/>
              <a:defRPr/>
            </a:lvl4pPr>
            <a:lvl5pPr marL="2286000" lvl="4" indent="-304800" algn="l">
              <a:lnSpc>
                <a:spcPct val="120000"/>
              </a:lnSpc>
              <a:spcBef>
                <a:spcPts val="400"/>
              </a:spcBef>
              <a:spcAft>
                <a:spcPts val="0"/>
              </a:spcAft>
              <a:buClr>
                <a:schemeClr val="dk1"/>
              </a:buClr>
              <a:buSzPts val="12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 name="Google Shape;66;p15"/>
          <p:cNvSpPr txBox="1">
            <a:spLocks noGrp="1"/>
          </p:cNvSpPr>
          <p:nvPr>
            <p:ph type="body" idx="2"/>
          </p:nvPr>
        </p:nvSpPr>
        <p:spPr>
          <a:xfrm>
            <a:off x="4739196" y="1975104"/>
            <a:ext cx="3909060" cy="2674620"/>
          </a:xfrm>
          <a:prstGeom prst="rect">
            <a:avLst/>
          </a:prstGeom>
          <a:noFill/>
          <a:ln>
            <a:noFill/>
          </a:ln>
        </p:spPr>
        <p:txBody>
          <a:bodyPr spcFirstLastPara="1" wrap="square" lIns="68575" tIns="34275" rIns="68575" bIns="34275" anchor="t" anchorCtr="0">
            <a:normAutofit/>
          </a:bodyPr>
          <a:lstStyle>
            <a:lvl1pPr marL="457200" lvl="0" indent="-304800" algn="l">
              <a:lnSpc>
                <a:spcPct val="120000"/>
              </a:lnSpc>
              <a:spcBef>
                <a:spcPts val="800"/>
              </a:spcBef>
              <a:spcAft>
                <a:spcPts val="0"/>
              </a:spcAft>
              <a:buClr>
                <a:schemeClr val="dk1"/>
              </a:buClr>
              <a:buSzPts val="1200"/>
              <a:buChar char="•"/>
              <a:defRPr/>
            </a:lvl1pPr>
            <a:lvl2pPr marL="914400" lvl="1" indent="-304800" algn="l">
              <a:lnSpc>
                <a:spcPct val="120000"/>
              </a:lnSpc>
              <a:spcBef>
                <a:spcPts val="400"/>
              </a:spcBef>
              <a:spcAft>
                <a:spcPts val="0"/>
              </a:spcAft>
              <a:buClr>
                <a:schemeClr val="dk1"/>
              </a:buClr>
              <a:buSzPts val="1200"/>
              <a:buChar char="•"/>
              <a:defRPr/>
            </a:lvl2pPr>
            <a:lvl3pPr marL="1371600" lvl="2" indent="-304800" algn="l">
              <a:lnSpc>
                <a:spcPct val="120000"/>
              </a:lnSpc>
              <a:spcBef>
                <a:spcPts val="400"/>
              </a:spcBef>
              <a:spcAft>
                <a:spcPts val="0"/>
              </a:spcAft>
              <a:buClr>
                <a:schemeClr val="dk1"/>
              </a:buClr>
              <a:buSzPts val="1200"/>
              <a:buChar char="•"/>
              <a:defRPr/>
            </a:lvl3pPr>
            <a:lvl4pPr marL="1828800" lvl="3" indent="-304800" algn="l">
              <a:lnSpc>
                <a:spcPct val="120000"/>
              </a:lnSpc>
              <a:spcBef>
                <a:spcPts val="400"/>
              </a:spcBef>
              <a:spcAft>
                <a:spcPts val="0"/>
              </a:spcAft>
              <a:buClr>
                <a:schemeClr val="dk1"/>
              </a:buClr>
              <a:buSzPts val="1200"/>
              <a:buChar char="•"/>
              <a:defRPr/>
            </a:lvl4pPr>
            <a:lvl5pPr marL="2286000" lvl="4" indent="-304800" algn="l">
              <a:lnSpc>
                <a:spcPct val="120000"/>
              </a:lnSpc>
              <a:spcBef>
                <a:spcPts val="400"/>
              </a:spcBef>
              <a:spcAft>
                <a:spcPts val="0"/>
              </a:spcAft>
              <a:buClr>
                <a:schemeClr val="dk1"/>
              </a:buClr>
              <a:buSzPts val="12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 name="Google Shape;67;p15"/>
          <p:cNvSpPr txBox="1">
            <a:spLocks noGrp="1"/>
          </p:cNvSpPr>
          <p:nvPr>
            <p:ph type="dt" idx="10"/>
          </p:nvPr>
        </p:nvSpPr>
        <p:spPr>
          <a:xfrm>
            <a:off x="48006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5"/>
          <p:cNvSpPr txBox="1">
            <a:spLocks noGrp="1"/>
          </p:cNvSpPr>
          <p:nvPr>
            <p:ph type="ftr" idx="11"/>
          </p:nvPr>
        </p:nvSpPr>
        <p:spPr>
          <a:xfrm>
            <a:off x="5075716" y="4767263"/>
            <a:ext cx="303028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5"/>
          <p:cNvSpPr txBox="1">
            <a:spLocks noGrp="1"/>
          </p:cNvSpPr>
          <p:nvPr>
            <p:ph type="sldNum" idx="12"/>
          </p:nvPr>
        </p:nvSpPr>
        <p:spPr>
          <a:xfrm>
            <a:off x="8105996" y="4767263"/>
            <a:ext cx="54226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16342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80059" y="1028701"/>
            <a:ext cx="8168197" cy="82296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6"/>
          <p:cNvSpPr txBox="1">
            <a:spLocks noGrp="1"/>
          </p:cNvSpPr>
          <p:nvPr>
            <p:ph type="body" idx="1"/>
          </p:nvPr>
        </p:nvSpPr>
        <p:spPr>
          <a:xfrm>
            <a:off x="480060" y="1975104"/>
            <a:ext cx="8168196" cy="2674620"/>
          </a:xfrm>
          <a:prstGeom prst="rect">
            <a:avLst/>
          </a:prstGeom>
          <a:noFill/>
          <a:ln>
            <a:noFill/>
          </a:ln>
        </p:spPr>
        <p:txBody>
          <a:bodyPr spcFirstLastPara="1" wrap="square" lIns="68575" tIns="34275" rIns="68575" bIns="34275" anchor="t" anchorCtr="0">
            <a:normAutofit/>
          </a:bodyPr>
          <a:lstStyle>
            <a:lvl1pPr marL="457200" lvl="0" indent="-304800" algn="l">
              <a:lnSpc>
                <a:spcPct val="120000"/>
              </a:lnSpc>
              <a:spcBef>
                <a:spcPts val="800"/>
              </a:spcBef>
              <a:spcAft>
                <a:spcPts val="0"/>
              </a:spcAft>
              <a:buClr>
                <a:schemeClr val="dk1"/>
              </a:buClr>
              <a:buSzPts val="1200"/>
              <a:buChar char="•"/>
              <a:defRPr/>
            </a:lvl1pPr>
            <a:lvl2pPr marL="914400" lvl="1" indent="-304800" algn="l">
              <a:lnSpc>
                <a:spcPct val="120000"/>
              </a:lnSpc>
              <a:spcBef>
                <a:spcPts val="400"/>
              </a:spcBef>
              <a:spcAft>
                <a:spcPts val="0"/>
              </a:spcAft>
              <a:buClr>
                <a:schemeClr val="dk1"/>
              </a:buClr>
              <a:buSzPts val="1200"/>
              <a:buChar char="•"/>
              <a:defRPr/>
            </a:lvl2pPr>
            <a:lvl3pPr marL="1371600" lvl="2" indent="-304800" algn="l">
              <a:lnSpc>
                <a:spcPct val="120000"/>
              </a:lnSpc>
              <a:spcBef>
                <a:spcPts val="400"/>
              </a:spcBef>
              <a:spcAft>
                <a:spcPts val="0"/>
              </a:spcAft>
              <a:buClr>
                <a:schemeClr val="dk1"/>
              </a:buClr>
              <a:buSzPts val="1200"/>
              <a:buChar char="•"/>
              <a:defRPr/>
            </a:lvl3pPr>
            <a:lvl4pPr marL="1828800" lvl="3" indent="-304800" algn="l">
              <a:lnSpc>
                <a:spcPct val="120000"/>
              </a:lnSpc>
              <a:spcBef>
                <a:spcPts val="400"/>
              </a:spcBef>
              <a:spcAft>
                <a:spcPts val="0"/>
              </a:spcAft>
              <a:buClr>
                <a:schemeClr val="dk1"/>
              </a:buClr>
              <a:buSzPts val="1200"/>
              <a:buChar char="•"/>
              <a:defRPr/>
            </a:lvl4pPr>
            <a:lvl5pPr marL="2286000" lvl="4" indent="-304800" algn="l">
              <a:lnSpc>
                <a:spcPct val="120000"/>
              </a:lnSpc>
              <a:spcBef>
                <a:spcPts val="400"/>
              </a:spcBef>
              <a:spcAft>
                <a:spcPts val="0"/>
              </a:spcAft>
              <a:buClr>
                <a:schemeClr val="dk1"/>
              </a:buClr>
              <a:buSzPts val="12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3" name="Google Shape;73;p16"/>
          <p:cNvSpPr txBox="1">
            <a:spLocks noGrp="1"/>
          </p:cNvSpPr>
          <p:nvPr>
            <p:ph type="dt" idx="10"/>
          </p:nvPr>
        </p:nvSpPr>
        <p:spPr>
          <a:xfrm>
            <a:off x="48006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6"/>
          <p:cNvSpPr txBox="1">
            <a:spLocks noGrp="1"/>
          </p:cNvSpPr>
          <p:nvPr>
            <p:ph type="ftr" idx="11"/>
          </p:nvPr>
        </p:nvSpPr>
        <p:spPr>
          <a:xfrm>
            <a:off x="5075716" y="4767263"/>
            <a:ext cx="303028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6"/>
          <p:cNvSpPr txBox="1">
            <a:spLocks noGrp="1"/>
          </p:cNvSpPr>
          <p:nvPr>
            <p:ph type="sldNum" idx="12"/>
          </p:nvPr>
        </p:nvSpPr>
        <p:spPr>
          <a:xfrm>
            <a:off x="8105996" y="4767263"/>
            <a:ext cx="54226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7526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480059" y="1028701"/>
            <a:ext cx="8168197" cy="822960"/>
          </a:xfrm>
          <a:prstGeom prst="rect">
            <a:avLst/>
          </a:prstGeom>
          <a:noFill/>
          <a:ln>
            <a:noFill/>
          </a:ln>
        </p:spPr>
        <p:txBody>
          <a:bodyPr spcFirstLastPara="1" wrap="square" lIns="68575" tIns="34275" rIns="68575" bIns="34275" anchor="t" anchorCtr="0">
            <a:normAutofit/>
          </a:bodyPr>
          <a:lstStyle>
            <a:lvl1pPr marR="0" lvl="0" algn="l" rtl="0">
              <a:lnSpc>
                <a:spcPct val="100000"/>
              </a:lnSpc>
              <a:spcBef>
                <a:spcPts val="0"/>
              </a:spcBef>
              <a:spcAft>
                <a:spcPts val="0"/>
              </a:spcAft>
              <a:buClr>
                <a:schemeClr val="lt1"/>
              </a:buClr>
              <a:buSzPts val="3000"/>
              <a:buFont typeface="Play"/>
              <a:buNone/>
              <a:defRPr sz="3000" b="1" i="0" u="none" strike="noStrike" cap="none">
                <a:solidFill>
                  <a:schemeClr val="lt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3" name="Google Shape;133;p25"/>
          <p:cNvSpPr txBox="1">
            <a:spLocks noGrp="1"/>
          </p:cNvSpPr>
          <p:nvPr>
            <p:ph type="body" idx="1"/>
          </p:nvPr>
        </p:nvSpPr>
        <p:spPr>
          <a:xfrm>
            <a:off x="480060" y="1975104"/>
            <a:ext cx="8168196" cy="2674620"/>
          </a:xfrm>
          <a:prstGeom prst="rect">
            <a:avLst/>
          </a:prstGeom>
          <a:noFill/>
          <a:ln>
            <a:noFill/>
          </a:ln>
        </p:spPr>
        <p:txBody>
          <a:bodyPr spcFirstLastPara="1" wrap="square" lIns="68575" tIns="34275" rIns="68575" bIns="34275" anchor="t" anchorCtr="0">
            <a:normAutofit/>
          </a:bodyPr>
          <a:lstStyle>
            <a:lvl1pPr marL="457200" marR="0" lvl="0" indent="-311150" algn="l" rtl="0">
              <a:lnSpc>
                <a:spcPct val="120000"/>
              </a:lnSpc>
              <a:spcBef>
                <a:spcPts val="800"/>
              </a:spcBef>
              <a:spcAft>
                <a:spcPts val="0"/>
              </a:spcAft>
              <a:buClr>
                <a:schemeClr val="lt1"/>
              </a:buClr>
              <a:buSzPts val="1300"/>
              <a:buFont typeface="Arial"/>
              <a:buChar char="•"/>
              <a:defRPr sz="1500" b="0" i="0" u="none" strike="noStrike" cap="none">
                <a:solidFill>
                  <a:schemeClr val="lt1"/>
                </a:solidFill>
                <a:latin typeface="Play"/>
                <a:ea typeface="Play"/>
                <a:cs typeface="Play"/>
                <a:sym typeface="Play"/>
              </a:defRPr>
            </a:lvl1pPr>
            <a:lvl2pPr marL="914400" marR="0" lvl="1" indent="-304800" algn="l" rtl="0">
              <a:lnSpc>
                <a:spcPct val="120000"/>
              </a:lnSpc>
              <a:spcBef>
                <a:spcPts val="400"/>
              </a:spcBef>
              <a:spcAft>
                <a:spcPts val="0"/>
              </a:spcAft>
              <a:buClr>
                <a:schemeClr val="lt1"/>
              </a:buClr>
              <a:buSzPts val="1200"/>
              <a:buFont typeface="Arial"/>
              <a:buChar char="•"/>
              <a:defRPr sz="1400" b="0" i="0" u="none" strike="noStrike" cap="none">
                <a:solidFill>
                  <a:schemeClr val="lt1"/>
                </a:solidFill>
                <a:latin typeface="Play"/>
                <a:ea typeface="Play"/>
                <a:cs typeface="Play"/>
                <a:sym typeface="Play"/>
              </a:defRPr>
            </a:lvl2pPr>
            <a:lvl3pPr marL="1371600" marR="0" lvl="2" indent="-292100" algn="l" rtl="0">
              <a:lnSpc>
                <a:spcPct val="120000"/>
              </a:lnSpc>
              <a:spcBef>
                <a:spcPts val="400"/>
              </a:spcBef>
              <a:spcAft>
                <a:spcPts val="0"/>
              </a:spcAft>
              <a:buClr>
                <a:schemeClr val="lt1"/>
              </a:buClr>
              <a:buSzPts val="1000"/>
              <a:buFont typeface="Arial"/>
              <a:buChar char="•"/>
              <a:defRPr sz="1200" b="0" i="0" u="none" strike="noStrike" cap="none">
                <a:solidFill>
                  <a:schemeClr val="lt1"/>
                </a:solidFill>
                <a:latin typeface="Play"/>
                <a:ea typeface="Play"/>
                <a:cs typeface="Play"/>
                <a:sym typeface="Play"/>
              </a:defRPr>
            </a:lvl3pPr>
            <a:lvl4pPr marL="1828800" marR="0" lvl="3" indent="-285750" algn="l" rtl="0">
              <a:lnSpc>
                <a:spcPct val="120000"/>
              </a:lnSpc>
              <a:spcBef>
                <a:spcPts val="400"/>
              </a:spcBef>
              <a:spcAft>
                <a:spcPts val="0"/>
              </a:spcAft>
              <a:buClr>
                <a:schemeClr val="lt1"/>
              </a:buClr>
              <a:buSzPts val="900"/>
              <a:buFont typeface="Arial"/>
              <a:buChar char="•"/>
              <a:defRPr sz="1100" b="0" i="0" u="none" strike="noStrike" cap="none">
                <a:solidFill>
                  <a:schemeClr val="lt1"/>
                </a:solidFill>
                <a:latin typeface="Play"/>
                <a:ea typeface="Play"/>
                <a:cs typeface="Play"/>
                <a:sym typeface="Play"/>
              </a:defRPr>
            </a:lvl4pPr>
            <a:lvl5pPr marL="2286000" marR="0" lvl="4" indent="-285750" algn="l" rtl="0">
              <a:lnSpc>
                <a:spcPct val="120000"/>
              </a:lnSpc>
              <a:spcBef>
                <a:spcPts val="400"/>
              </a:spcBef>
              <a:spcAft>
                <a:spcPts val="0"/>
              </a:spcAft>
              <a:buClr>
                <a:schemeClr val="lt1"/>
              </a:buClr>
              <a:buSzPts val="900"/>
              <a:buFont typeface="Arial"/>
              <a:buChar char="•"/>
              <a:defRPr sz="1100" b="0" i="0" u="none" strike="noStrike" cap="none">
                <a:solidFill>
                  <a:schemeClr val="lt1"/>
                </a:solidFill>
                <a:latin typeface="Play"/>
                <a:ea typeface="Play"/>
                <a:cs typeface="Play"/>
                <a:sym typeface="Play"/>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Play"/>
                <a:ea typeface="Play"/>
                <a:cs typeface="Play"/>
                <a:sym typeface="Play"/>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Play"/>
                <a:ea typeface="Play"/>
                <a:cs typeface="Play"/>
                <a:sym typeface="Play"/>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Play"/>
                <a:ea typeface="Play"/>
                <a:cs typeface="Play"/>
                <a:sym typeface="Play"/>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Play"/>
                <a:ea typeface="Play"/>
                <a:cs typeface="Play"/>
                <a:sym typeface="Play"/>
              </a:defRPr>
            </a:lvl9pPr>
          </a:lstStyle>
          <a:p>
            <a:endParaRPr/>
          </a:p>
        </p:txBody>
      </p:sp>
      <p:sp>
        <p:nvSpPr>
          <p:cNvPr id="134" name="Google Shape;134;p25"/>
          <p:cNvSpPr txBox="1">
            <a:spLocks noGrp="1"/>
          </p:cNvSpPr>
          <p:nvPr>
            <p:ph type="dt" idx="10"/>
          </p:nvPr>
        </p:nvSpPr>
        <p:spPr>
          <a:xfrm>
            <a:off x="48006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1" i="0" u="none" strike="noStrike" cap="none">
                <a:solidFill>
                  <a:schemeClr val="lt1"/>
                </a:solidFill>
                <a:latin typeface="Play"/>
                <a:ea typeface="Play"/>
                <a:cs typeface="Play"/>
                <a:sym typeface="Play"/>
              </a:defRPr>
            </a:lvl1pPr>
            <a:lvl2pPr marR="0" lvl="1" algn="l" rtl="0">
              <a:spcBef>
                <a:spcPts val="0"/>
              </a:spcBef>
              <a:spcAft>
                <a:spcPts val="0"/>
              </a:spcAft>
              <a:buSzPts val="1100"/>
              <a:buNone/>
              <a:defRPr sz="1400" b="0" i="0" u="none" strike="noStrike" cap="none">
                <a:solidFill>
                  <a:schemeClr val="lt1"/>
                </a:solidFill>
                <a:latin typeface="Play"/>
                <a:ea typeface="Play"/>
                <a:cs typeface="Play"/>
                <a:sym typeface="Play"/>
              </a:defRPr>
            </a:lvl2pPr>
            <a:lvl3pPr marR="0" lvl="2" algn="l" rtl="0">
              <a:spcBef>
                <a:spcPts val="0"/>
              </a:spcBef>
              <a:spcAft>
                <a:spcPts val="0"/>
              </a:spcAft>
              <a:buSzPts val="1100"/>
              <a:buNone/>
              <a:defRPr sz="1400" b="0" i="0" u="none" strike="noStrike" cap="none">
                <a:solidFill>
                  <a:schemeClr val="lt1"/>
                </a:solidFill>
                <a:latin typeface="Play"/>
                <a:ea typeface="Play"/>
                <a:cs typeface="Play"/>
                <a:sym typeface="Play"/>
              </a:defRPr>
            </a:lvl3pPr>
            <a:lvl4pPr marR="0" lvl="3" algn="l" rtl="0">
              <a:spcBef>
                <a:spcPts val="0"/>
              </a:spcBef>
              <a:spcAft>
                <a:spcPts val="0"/>
              </a:spcAft>
              <a:buSzPts val="1100"/>
              <a:buNone/>
              <a:defRPr sz="1400" b="0" i="0" u="none" strike="noStrike" cap="none">
                <a:solidFill>
                  <a:schemeClr val="lt1"/>
                </a:solidFill>
                <a:latin typeface="Play"/>
                <a:ea typeface="Play"/>
                <a:cs typeface="Play"/>
                <a:sym typeface="Play"/>
              </a:defRPr>
            </a:lvl4pPr>
            <a:lvl5pPr marR="0" lvl="4" algn="l" rtl="0">
              <a:spcBef>
                <a:spcPts val="0"/>
              </a:spcBef>
              <a:spcAft>
                <a:spcPts val="0"/>
              </a:spcAft>
              <a:buSzPts val="1100"/>
              <a:buNone/>
              <a:defRPr sz="1400" b="0" i="0" u="none" strike="noStrike" cap="none">
                <a:solidFill>
                  <a:schemeClr val="lt1"/>
                </a:solidFill>
                <a:latin typeface="Play"/>
                <a:ea typeface="Play"/>
                <a:cs typeface="Play"/>
                <a:sym typeface="Play"/>
              </a:defRPr>
            </a:lvl5pPr>
            <a:lvl6pPr marR="0" lvl="5" algn="l" rtl="0">
              <a:spcBef>
                <a:spcPts val="0"/>
              </a:spcBef>
              <a:spcAft>
                <a:spcPts val="0"/>
              </a:spcAft>
              <a:buSzPts val="1100"/>
              <a:buNone/>
              <a:defRPr sz="1400" b="0" i="0" u="none" strike="noStrike" cap="none">
                <a:solidFill>
                  <a:schemeClr val="lt1"/>
                </a:solidFill>
                <a:latin typeface="Play"/>
                <a:ea typeface="Play"/>
                <a:cs typeface="Play"/>
                <a:sym typeface="Play"/>
              </a:defRPr>
            </a:lvl6pPr>
            <a:lvl7pPr marR="0" lvl="6" algn="l" rtl="0">
              <a:spcBef>
                <a:spcPts val="0"/>
              </a:spcBef>
              <a:spcAft>
                <a:spcPts val="0"/>
              </a:spcAft>
              <a:buSzPts val="1100"/>
              <a:buNone/>
              <a:defRPr sz="1400" b="0" i="0" u="none" strike="noStrike" cap="none">
                <a:solidFill>
                  <a:schemeClr val="lt1"/>
                </a:solidFill>
                <a:latin typeface="Play"/>
                <a:ea typeface="Play"/>
                <a:cs typeface="Play"/>
                <a:sym typeface="Play"/>
              </a:defRPr>
            </a:lvl7pPr>
            <a:lvl8pPr marR="0" lvl="7" algn="l" rtl="0">
              <a:spcBef>
                <a:spcPts val="0"/>
              </a:spcBef>
              <a:spcAft>
                <a:spcPts val="0"/>
              </a:spcAft>
              <a:buSzPts val="1100"/>
              <a:buNone/>
              <a:defRPr sz="1400" b="0" i="0" u="none" strike="noStrike" cap="none">
                <a:solidFill>
                  <a:schemeClr val="lt1"/>
                </a:solidFill>
                <a:latin typeface="Play"/>
                <a:ea typeface="Play"/>
                <a:cs typeface="Play"/>
                <a:sym typeface="Play"/>
              </a:defRPr>
            </a:lvl8pPr>
            <a:lvl9pPr marR="0" lvl="8" algn="l" rtl="0">
              <a:spcBef>
                <a:spcPts val="0"/>
              </a:spcBef>
              <a:spcAft>
                <a:spcPts val="0"/>
              </a:spcAft>
              <a:buSzPts val="1100"/>
              <a:buNone/>
              <a:defRPr sz="1400" b="0" i="0" u="none" strike="noStrike" cap="none">
                <a:solidFill>
                  <a:schemeClr val="lt1"/>
                </a:solidFill>
                <a:latin typeface="Play"/>
                <a:ea typeface="Play"/>
                <a:cs typeface="Play"/>
                <a:sym typeface="Play"/>
              </a:defRPr>
            </a:lvl9pPr>
          </a:lstStyle>
          <a:p>
            <a:endParaRPr/>
          </a:p>
        </p:txBody>
      </p:sp>
      <p:sp>
        <p:nvSpPr>
          <p:cNvPr id="135" name="Google Shape;135;p25"/>
          <p:cNvSpPr txBox="1">
            <a:spLocks noGrp="1"/>
          </p:cNvSpPr>
          <p:nvPr>
            <p:ph type="ftr" idx="11"/>
          </p:nvPr>
        </p:nvSpPr>
        <p:spPr>
          <a:xfrm>
            <a:off x="5075716" y="4767263"/>
            <a:ext cx="3030280"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b="1" i="0" u="none" strike="noStrike" cap="none">
                <a:solidFill>
                  <a:schemeClr val="lt1"/>
                </a:solidFill>
                <a:latin typeface="Play"/>
                <a:ea typeface="Play"/>
                <a:cs typeface="Play"/>
                <a:sym typeface="Play"/>
              </a:defRPr>
            </a:lvl1pPr>
            <a:lvl2pPr marR="0" lvl="1" algn="l" rtl="0">
              <a:spcBef>
                <a:spcPts val="0"/>
              </a:spcBef>
              <a:spcAft>
                <a:spcPts val="0"/>
              </a:spcAft>
              <a:buSzPts val="1100"/>
              <a:buNone/>
              <a:defRPr sz="1400" b="0" i="0" u="none" strike="noStrike" cap="none">
                <a:solidFill>
                  <a:schemeClr val="lt1"/>
                </a:solidFill>
                <a:latin typeface="Play"/>
                <a:ea typeface="Play"/>
                <a:cs typeface="Play"/>
                <a:sym typeface="Play"/>
              </a:defRPr>
            </a:lvl2pPr>
            <a:lvl3pPr marR="0" lvl="2" algn="l" rtl="0">
              <a:spcBef>
                <a:spcPts val="0"/>
              </a:spcBef>
              <a:spcAft>
                <a:spcPts val="0"/>
              </a:spcAft>
              <a:buSzPts val="1100"/>
              <a:buNone/>
              <a:defRPr sz="1400" b="0" i="0" u="none" strike="noStrike" cap="none">
                <a:solidFill>
                  <a:schemeClr val="lt1"/>
                </a:solidFill>
                <a:latin typeface="Play"/>
                <a:ea typeface="Play"/>
                <a:cs typeface="Play"/>
                <a:sym typeface="Play"/>
              </a:defRPr>
            </a:lvl3pPr>
            <a:lvl4pPr marR="0" lvl="3" algn="l" rtl="0">
              <a:spcBef>
                <a:spcPts val="0"/>
              </a:spcBef>
              <a:spcAft>
                <a:spcPts val="0"/>
              </a:spcAft>
              <a:buSzPts val="1100"/>
              <a:buNone/>
              <a:defRPr sz="1400" b="0" i="0" u="none" strike="noStrike" cap="none">
                <a:solidFill>
                  <a:schemeClr val="lt1"/>
                </a:solidFill>
                <a:latin typeface="Play"/>
                <a:ea typeface="Play"/>
                <a:cs typeface="Play"/>
                <a:sym typeface="Play"/>
              </a:defRPr>
            </a:lvl4pPr>
            <a:lvl5pPr marR="0" lvl="4" algn="l" rtl="0">
              <a:spcBef>
                <a:spcPts val="0"/>
              </a:spcBef>
              <a:spcAft>
                <a:spcPts val="0"/>
              </a:spcAft>
              <a:buSzPts val="1100"/>
              <a:buNone/>
              <a:defRPr sz="1400" b="0" i="0" u="none" strike="noStrike" cap="none">
                <a:solidFill>
                  <a:schemeClr val="lt1"/>
                </a:solidFill>
                <a:latin typeface="Play"/>
                <a:ea typeface="Play"/>
                <a:cs typeface="Play"/>
                <a:sym typeface="Play"/>
              </a:defRPr>
            </a:lvl5pPr>
            <a:lvl6pPr marR="0" lvl="5" algn="l" rtl="0">
              <a:spcBef>
                <a:spcPts val="0"/>
              </a:spcBef>
              <a:spcAft>
                <a:spcPts val="0"/>
              </a:spcAft>
              <a:buSzPts val="1100"/>
              <a:buNone/>
              <a:defRPr sz="1400" b="0" i="0" u="none" strike="noStrike" cap="none">
                <a:solidFill>
                  <a:schemeClr val="lt1"/>
                </a:solidFill>
                <a:latin typeface="Play"/>
                <a:ea typeface="Play"/>
                <a:cs typeface="Play"/>
                <a:sym typeface="Play"/>
              </a:defRPr>
            </a:lvl6pPr>
            <a:lvl7pPr marR="0" lvl="6" algn="l" rtl="0">
              <a:spcBef>
                <a:spcPts val="0"/>
              </a:spcBef>
              <a:spcAft>
                <a:spcPts val="0"/>
              </a:spcAft>
              <a:buSzPts val="1100"/>
              <a:buNone/>
              <a:defRPr sz="1400" b="0" i="0" u="none" strike="noStrike" cap="none">
                <a:solidFill>
                  <a:schemeClr val="lt1"/>
                </a:solidFill>
                <a:latin typeface="Play"/>
                <a:ea typeface="Play"/>
                <a:cs typeface="Play"/>
                <a:sym typeface="Play"/>
              </a:defRPr>
            </a:lvl7pPr>
            <a:lvl8pPr marR="0" lvl="7" algn="l" rtl="0">
              <a:spcBef>
                <a:spcPts val="0"/>
              </a:spcBef>
              <a:spcAft>
                <a:spcPts val="0"/>
              </a:spcAft>
              <a:buSzPts val="1100"/>
              <a:buNone/>
              <a:defRPr sz="1400" b="0" i="0" u="none" strike="noStrike" cap="none">
                <a:solidFill>
                  <a:schemeClr val="lt1"/>
                </a:solidFill>
                <a:latin typeface="Play"/>
                <a:ea typeface="Play"/>
                <a:cs typeface="Play"/>
                <a:sym typeface="Play"/>
              </a:defRPr>
            </a:lvl8pPr>
            <a:lvl9pPr marR="0" lvl="8" algn="l" rtl="0">
              <a:spcBef>
                <a:spcPts val="0"/>
              </a:spcBef>
              <a:spcAft>
                <a:spcPts val="0"/>
              </a:spcAft>
              <a:buSzPts val="1100"/>
              <a:buNone/>
              <a:defRPr sz="1400" b="0" i="0" u="none" strike="noStrike" cap="none">
                <a:solidFill>
                  <a:schemeClr val="lt1"/>
                </a:solidFill>
                <a:latin typeface="Play"/>
                <a:ea typeface="Play"/>
                <a:cs typeface="Play"/>
                <a:sym typeface="Play"/>
              </a:defRPr>
            </a:lvl9pPr>
          </a:lstStyle>
          <a:p>
            <a:endParaRPr/>
          </a:p>
        </p:txBody>
      </p:sp>
      <p:sp>
        <p:nvSpPr>
          <p:cNvPr id="136" name="Google Shape;136;p25"/>
          <p:cNvSpPr txBox="1">
            <a:spLocks noGrp="1"/>
          </p:cNvSpPr>
          <p:nvPr>
            <p:ph type="sldNum" idx="12"/>
          </p:nvPr>
        </p:nvSpPr>
        <p:spPr>
          <a:xfrm>
            <a:off x="8105996" y="4767263"/>
            <a:ext cx="54226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1" i="0" u="none" strike="noStrike" cap="none">
                <a:solidFill>
                  <a:schemeClr val="lt1"/>
                </a:solidFill>
                <a:latin typeface="Play"/>
                <a:ea typeface="Play"/>
                <a:cs typeface="Play"/>
                <a:sym typeface="Play"/>
              </a:defRPr>
            </a:lvl1pPr>
            <a:lvl2pPr marL="0" marR="0" lvl="1" indent="0" algn="r" rtl="0">
              <a:spcBef>
                <a:spcPts val="0"/>
              </a:spcBef>
              <a:buNone/>
              <a:defRPr sz="700" b="1" i="0" u="none" strike="noStrike" cap="none">
                <a:solidFill>
                  <a:schemeClr val="lt1"/>
                </a:solidFill>
                <a:latin typeface="Play"/>
                <a:ea typeface="Play"/>
                <a:cs typeface="Play"/>
                <a:sym typeface="Play"/>
              </a:defRPr>
            </a:lvl2pPr>
            <a:lvl3pPr marL="0" marR="0" lvl="2" indent="0" algn="r" rtl="0">
              <a:spcBef>
                <a:spcPts val="0"/>
              </a:spcBef>
              <a:buNone/>
              <a:defRPr sz="700" b="1" i="0" u="none" strike="noStrike" cap="none">
                <a:solidFill>
                  <a:schemeClr val="lt1"/>
                </a:solidFill>
                <a:latin typeface="Play"/>
                <a:ea typeface="Play"/>
                <a:cs typeface="Play"/>
                <a:sym typeface="Play"/>
              </a:defRPr>
            </a:lvl3pPr>
            <a:lvl4pPr marL="0" marR="0" lvl="3" indent="0" algn="r" rtl="0">
              <a:spcBef>
                <a:spcPts val="0"/>
              </a:spcBef>
              <a:buNone/>
              <a:defRPr sz="700" b="1" i="0" u="none" strike="noStrike" cap="none">
                <a:solidFill>
                  <a:schemeClr val="lt1"/>
                </a:solidFill>
                <a:latin typeface="Play"/>
                <a:ea typeface="Play"/>
                <a:cs typeface="Play"/>
                <a:sym typeface="Play"/>
              </a:defRPr>
            </a:lvl4pPr>
            <a:lvl5pPr marL="0" marR="0" lvl="4" indent="0" algn="r" rtl="0">
              <a:spcBef>
                <a:spcPts val="0"/>
              </a:spcBef>
              <a:buNone/>
              <a:defRPr sz="700" b="1" i="0" u="none" strike="noStrike" cap="none">
                <a:solidFill>
                  <a:schemeClr val="lt1"/>
                </a:solidFill>
                <a:latin typeface="Play"/>
                <a:ea typeface="Play"/>
                <a:cs typeface="Play"/>
                <a:sym typeface="Play"/>
              </a:defRPr>
            </a:lvl5pPr>
            <a:lvl6pPr marL="0" marR="0" lvl="5" indent="0" algn="r" rtl="0">
              <a:spcBef>
                <a:spcPts val="0"/>
              </a:spcBef>
              <a:buNone/>
              <a:defRPr sz="700" b="1" i="0" u="none" strike="noStrike" cap="none">
                <a:solidFill>
                  <a:schemeClr val="lt1"/>
                </a:solidFill>
                <a:latin typeface="Play"/>
                <a:ea typeface="Play"/>
                <a:cs typeface="Play"/>
                <a:sym typeface="Play"/>
              </a:defRPr>
            </a:lvl6pPr>
            <a:lvl7pPr marL="0" marR="0" lvl="6" indent="0" algn="r" rtl="0">
              <a:spcBef>
                <a:spcPts val="0"/>
              </a:spcBef>
              <a:buNone/>
              <a:defRPr sz="700" b="1" i="0" u="none" strike="noStrike" cap="none">
                <a:solidFill>
                  <a:schemeClr val="lt1"/>
                </a:solidFill>
                <a:latin typeface="Play"/>
                <a:ea typeface="Play"/>
                <a:cs typeface="Play"/>
                <a:sym typeface="Play"/>
              </a:defRPr>
            </a:lvl7pPr>
            <a:lvl8pPr marL="0" marR="0" lvl="7" indent="0" algn="r" rtl="0">
              <a:spcBef>
                <a:spcPts val="0"/>
              </a:spcBef>
              <a:buNone/>
              <a:defRPr sz="700" b="1" i="0" u="none" strike="noStrike" cap="none">
                <a:solidFill>
                  <a:schemeClr val="lt1"/>
                </a:solidFill>
                <a:latin typeface="Play"/>
                <a:ea typeface="Play"/>
                <a:cs typeface="Play"/>
                <a:sym typeface="Play"/>
              </a:defRPr>
            </a:lvl8pPr>
            <a:lvl9pPr marL="0" marR="0" lvl="8" indent="0" algn="r" rtl="0">
              <a:spcBef>
                <a:spcPts val="0"/>
              </a:spcBef>
              <a:buNone/>
              <a:defRPr sz="700" b="1" i="0" u="none" strike="noStrike" cap="none">
                <a:solidFill>
                  <a:schemeClr val="lt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
              <a:t>‹#›</a:t>
            </a:fld>
            <a:endParaRPr/>
          </a:p>
        </p:txBody>
      </p:sp>
      <p:cxnSp>
        <p:nvCxnSpPr>
          <p:cNvPr id="137" name="Google Shape;137;p25"/>
          <p:cNvCxnSpPr/>
          <p:nvPr/>
        </p:nvCxnSpPr>
        <p:spPr>
          <a:xfrm>
            <a:off x="534924" y="773251"/>
            <a:ext cx="734147" cy="0"/>
          </a:xfrm>
          <a:prstGeom prst="straightConnector1">
            <a:avLst/>
          </a:prstGeom>
          <a:noFill/>
          <a:ln w="76200" cap="flat" cmpd="sng">
            <a:solidFill>
              <a:schemeClr val="accen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0" r:id="rId1"/>
    <p:sldLayoutId id="2147483674" r:id="rId2"/>
    <p:sldLayoutId id="2147483675"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6.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0.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6.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27"/>
          <p:cNvSpPr/>
          <p:nvPr/>
        </p:nvSpPr>
        <p:spPr>
          <a:xfrm>
            <a:off x="0" y="0"/>
            <a:ext cx="9144000" cy="5143500"/>
          </a:xfrm>
          <a:prstGeom prst="rect">
            <a:avLst/>
          </a:prstGeom>
          <a:blipFill>
            <a:blip r:embed="rId3">
              <a:extLst>
                <a:ext uri="{BEBA8EAE-BF5A-486C-A8C5-ECC9F3942E4B}">
                  <a14:imgProps xmlns:a14="http://schemas.microsoft.com/office/drawing/2010/main">
                    <a14:imgLayer r:embed="rId4">
                      <a14:imgEffect>
                        <a14:artisticBlur radius="40"/>
                      </a14:imgEffect>
                    </a14:imgLayer>
                  </a14:imgProps>
                </a:ext>
              </a:extLst>
            </a:blip>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pic>
        <p:nvPicPr>
          <p:cNvPr id="150" name="Google Shape;150;p27" descr="A logo for a coffee shop&#10;&#10;Description automatically generated"/>
          <p:cNvPicPr preferRelativeResize="0"/>
          <p:nvPr/>
        </p:nvPicPr>
        <p:blipFill rotWithShape="1">
          <a:blip r:embed="rId5">
            <a:alphaModFix/>
          </a:blip>
          <a:srcRect t="867" r="-1" b="170"/>
          <a:stretch/>
        </p:blipFill>
        <p:spPr>
          <a:xfrm>
            <a:off x="140654" y="-231303"/>
            <a:ext cx="5197541" cy="5143501"/>
          </a:xfrm>
          <a:prstGeom prst="rect">
            <a:avLst/>
          </a:prstGeom>
          <a:noFill/>
          <a:ln>
            <a:noFill/>
          </a:ln>
        </p:spPr>
      </p:pic>
      <p:sp>
        <p:nvSpPr>
          <p:cNvPr id="152" name="Google Shape;152;p27"/>
          <p:cNvSpPr txBox="1">
            <a:spLocks noGrp="1"/>
          </p:cNvSpPr>
          <p:nvPr>
            <p:ph type="subTitle" idx="1"/>
          </p:nvPr>
        </p:nvSpPr>
        <p:spPr>
          <a:xfrm>
            <a:off x="140655" y="4404971"/>
            <a:ext cx="8862691" cy="729399"/>
          </a:xfrm>
          <a:prstGeom prst="rect">
            <a:avLst/>
          </a:prstGeom>
          <a:noFill/>
          <a:ln>
            <a:noFill/>
          </a:ln>
        </p:spPr>
        <p:txBody>
          <a:bodyPr spcFirstLastPara="1" wrap="square" lIns="68575" tIns="34275" rIns="68575" bIns="34275" anchor="t" anchorCtr="0">
            <a:normAutofit/>
          </a:bodyPr>
          <a:lstStyle/>
          <a:p>
            <a:pPr marL="0" lvl="0" indent="0" algn="l" rtl="0">
              <a:lnSpc>
                <a:spcPct val="130000"/>
              </a:lnSpc>
              <a:spcBef>
                <a:spcPts val="0"/>
              </a:spcBef>
              <a:spcAft>
                <a:spcPts val="0"/>
              </a:spcAft>
              <a:buClr>
                <a:schemeClr val="dk1"/>
              </a:buClr>
              <a:buSzPts val="1200"/>
              <a:buNone/>
            </a:pPr>
            <a:r>
              <a:rPr lang="en" dirty="0">
                <a:solidFill>
                  <a:schemeClr val="bg1"/>
                </a:solidFill>
                <a:latin typeface="Helvetica Neue" panose="020B0604020202020204" charset="0"/>
                <a:ea typeface="Helvetica Neue"/>
                <a:cs typeface="Helvetica Neue"/>
                <a:sym typeface="Helvetica Neue"/>
              </a:rPr>
              <a:t>Group 3</a:t>
            </a:r>
          </a:p>
          <a:p>
            <a:pPr marL="0" lvl="0" indent="0">
              <a:spcBef>
                <a:spcPts val="0"/>
              </a:spcBef>
            </a:pPr>
            <a:r>
              <a:rPr lang="en-US" dirty="0">
                <a:solidFill>
                  <a:schemeClr val="bg1"/>
                </a:solidFill>
                <a:latin typeface="Helvetica Neue" panose="020B0604020202020204" charset="0"/>
              </a:rPr>
              <a:t>Miguel Antonio </a:t>
            </a:r>
            <a:r>
              <a:rPr lang="en-US" dirty="0" err="1">
                <a:solidFill>
                  <a:schemeClr val="bg1"/>
                </a:solidFill>
                <a:latin typeface="Helvetica Neue" panose="020B0604020202020204" charset="0"/>
              </a:rPr>
              <a:t>Logarta</a:t>
            </a:r>
            <a:r>
              <a:rPr lang="en-US" dirty="0">
                <a:solidFill>
                  <a:schemeClr val="bg1"/>
                </a:solidFill>
                <a:latin typeface="Helvetica Neue" panose="020B0604020202020204" charset="0"/>
              </a:rPr>
              <a:t> | Alan Yu | Diane Bilse | Halia Tavares | John Bagwell | Su Tun | Timmy Tram |</a:t>
            </a:r>
            <a:endParaRPr dirty="0">
              <a:solidFill>
                <a:schemeClr val="bg1"/>
              </a:solidFill>
              <a:latin typeface="Helvetica Neue" panose="020B0604020202020204" charset="0"/>
              <a:ea typeface="Helvetica Neue"/>
              <a:cs typeface="Helvetica Neue"/>
              <a:sym typeface="Helvetica Neue"/>
            </a:endParaRPr>
          </a:p>
        </p:txBody>
      </p:sp>
      <p:cxnSp>
        <p:nvCxnSpPr>
          <p:cNvPr id="153" name="Google Shape;153;p27"/>
          <p:cNvCxnSpPr/>
          <p:nvPr/>
        </p:nvCxnSpPr>
        <p:spPr>
          <a:xfrm>
            <a:off x="444066" y="3662042"/>
            <a:ext cx="734147" cy="0"/>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fade">
                                      <p:cBhvr>
                                        <p:cTn id="7" dur="700"/>
                                        <p:tgtEl>
                                          <p:spTgt spid="152">
                                            <p:txEl>
                                              <p:pRg st="0" end="0"/>
                                            </p:txEl>
                                          </p:spTgt>
                                        </p:tgtEl>
                                      </p:cBhvr>
                                    </p:animEffect>
                                  </p:childTnLst>
                                </p:cTn>
                              </p:par>
                              <p:par>
                                <p:cTn id="8" presetID="10" presetClass="entr" presetSubtype="0" fill="hold" nodeType="withEffect">
                                  <p:stCondLst>
                                    <p:cond delay="1500"/>
                                  </p:stCondLst>
                                  <p:childTnLst>
                                    <p:set>
                                      <p:cBhvr>
                                        <p:cTn id="9" dur="1" fill="hold">
                                          <p:stCondLst>
                                            <p:cond delay="0"/>
                                          </p:stCondLst>
                                        </p:cTn>
                                        <p:tgtEl>
                                          <p:spTgt spid="152">
                                            <p:txEl>
                                              <p:pRg st="1" end="1"/>
                                            </p:txEl>
                                          </p:spTgt>
                                        </p:tgtEl>
                                        <p:attrNameLst>
                                          <p:attrName>style.visibility</p:attrName>
                                        </p:attrNameLst>
                                      </p:cBhvr>
                                      <p:to>
                                        <p:strVal val="visible"/>
                                      </p:to>
                                    </p:set>
                                    <p:animEffect transition="in" filter="fade">
                                      <p:cBhvr>
                                        <p:cTn id="10" dur="700"/>
                                        <p:tgtEl>
                                          <p:spTgt spid="152">
                                            <p:txEl>
                                              <p:pRg st="1" end="1"/>
                                            </p:txEl>
                                          </p:spTgt>
                                        </p:tgtEl>
                                      </p:cBhvr>
                                    </p:animEffect>
                                  </p:childTnLst>
                                </p:cTn>
                              </p:par>
                              <p:par>
                                <p:cTn id="11" presetID="10" presetClass="entr" presetSubtype="0" fill="hold" nodeType="withEffect">
                                  <p:stCondLst>
                                    <p:cond delay="25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25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a:extLst>
            <a:ext uri="{FF2B5EF4-FFF2-40B4-BE49-F238E27FC236}">
              <a16:creationId xmlns:a16="http://schemas.microsoft.com/office/drawing/2014/main" id="{F0F190A3-E5F0-2668-BF49-3DF38B8A51D8}"/>
            </a:ext>
          </a:extLst>
        </p:cNvPr>
        <p:cNvGrpSpPr/>
        <p:nvPr/>
      </p:nvGrpSpPr>
      <p:grpSpPr>
        <a:xfrm>
          <a:off x="0" y="0"/>
          <a:ext cx="0" cy="0"/>
          <a:chOff x="0" y="0"/>
          <a:chExt cx="0" cy="0"/>
        </a:xfrm>
      </p:grpSpPr>
      <p:pic>
        <p:nvPicPr>
          <p:cNvPr id="10" name="Picture 2" descr="Coffee on white background">
            <a:extLst>
              <a:ext uri="{FF2B5EF4-FFF2-40B4-BE49-F238E27FC236}">
                <a16:creationId xmlns:a16="http://schemas.microsoft.com/office/drawing/2014/main" id="{95FFB8D0-F4FF-0F11-B579-D084971115C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26"/>
                    </a14:imgEffect>
                  </a14:imgLayer>
                </a14:imgProps>
              </a:ext>
              <a:ext uri="{28A0092B-C50C-407E-A947-70E740481C1C}">
                <a14:useLocalDpi xmlns:a14="http://schemas.microsoft.com/office/drawing/2010/main" val="0"/>
              </a:ext>
            </a:extLst>
          </a:blip>
          <a:srcRect/>
          <a:stretch>
            <a:fillRect/>
          </a:stretch>
        </p:blipFill>
        <p:spPr bwMode="auto">
          <a:xfrm>
            <a:off x="0" y="17991"/>
            <a:ext cx="9144000" cy="609474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3AFD6A6-0778-BA26-5E42-A43BFF698190}"/>
              </a:ext>
            </a:extLst>
          </p:cNvPr>
          <p:cNvSpPr/>
          <p:nvPr/>
        </p:nvSpPr>
        <p:spPr>
          <a:xfrm>
            <a:off x="0" y="-978"/>
            <a:ext cx="9144000" cy="6094746"/>
          </a:xfrm>
          <a:prstGeom prst="rect">
            <a:avLst/>
          </a:prstGeom>
          <a:solidFill>
            <a:schemeClr val="tx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Google Shape;251;p36">
            <a:extLst>
              <a:ext uri="{FF2B5EF4-FFF2-40B4-BE49-F238E27FC236}">
                <a16:creationId xmlns:a16="http://schemas.microsoft.com/office/drawing/2014/main" id="{397E3FCB-333B-D606-3D58-9CC5D0B4275C}"/>
              </a:ext>
            </a:extLst>
          </p:cNvPr>
          <p:cNvCxnSpPr/>
          <p:nvPr/>
        </p:nvCxnSpPr>
        <p:spPr>
          <a:xfrm>
            <a:off x="8409853" y="4534556"/>
            <a:ext cx="734147" cy="0"/>
          </a:xfrm>
          <a:prstGeom prst="straightConnector1">
            <a:avLst/>
          </a:prstGeom>
          <a:noFill/>
          <a:ln w="76200" cap="flat" cmpd="sng">
            <a:solidFill>
              <a:schemeClr val="accent1"/>
            </a:solidFill>
            <a:prstDash val="solid"/>
            <a:miter lim="800000"/>
            <a:headEnd type="none" w="sm" len="sm"/>
            <a:tailEnd type="none" w="sm" len="sm"/>
          </a:ln>
        </p:spPr>
      </p:cxnSp>
      <p:sp>
        <p:nvSpPr>
          <p:cNvPr id="254" name="Google Shape;254;p36">
            <a:extLst>
              <a:ext uri="{FF2B5EF4-FFF2-40B4-BE49-F238E27FC236}">
                <a16:creationId xmlns:a16="http://schemas.microsoft.com/office/drawing/2014/main" id="{EB5E08EF-7A49-58B4-48BB-C7DA7A16D3B0}"/>
              </a:ext>
            </a:extLst>
          </p:cNvPr>
          <p:cNvSpPr txBox="1">
            <a:spLocks noGrp="1"/>
          </p:cNvSpPr>
          <p:nvPr>
            <p:ph type="title"/>
          </p:nvPr>
        </p:nvSpPr>
        <p:spPr>
          <a:xfrm>
            <a:off x="4816989" y="4289462"/>
            <a:ext cx="3663545" cy="82296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ct val="100000"/>
              <a:buFont typeface="Play"/>
              <a:buNone/>
            </a:pPr>
            <a:r>
              <a:rPr lang="en" sz="2500" dirty="0">
                <a:solidFill>
                  <a:schemeClr val="accent1"/>
                </a:solidFill>
                <a:latin typeface="Helvetica Neue"/>
                <a:ea typeface="Helvetica Neue"/>
                <a:cs typeface="Helvetica Neue"/>
                <a:sym typeface="Helvetica Neue"/>
              </a:rPr>
              <a:t>Back End Functions</a:t>
            </a:r>
            <a:endParaRPr dirty="0">
              <a:solidFill>
                <a:schemeClr val="accent1"/>
              </a:solidFill>
              <a:latin typeface="Helvetica Neue"/>
              <a:ea typeface="Helvetica Neue"/>
              <a:cs typeface="Helvetica Neue"/>
              <a:sym typeface="Helvetica Neue"/>
            </a:endParaRPr>
          </a:p>
        </p:txBody>
      </p:sp>
      <p:sp>
        <p:nvSpPr>
          <p:cNvPr id="255" name="Google Shape;255;p36">
            <a:extLst>
              <a:ext uri="{FF2B5EF4-FFF2-40B4-BE49-F238E27FC236}">
                <a16:creationId xmlns:a16="http://schemas.microsoft.com/office/drawing/2014/main" id="{4A10965A-8F86-457D-8ABE-83194EA60496}"/>
              </a:ext>
            </a:extLst>
          </p:cNvPr>
          <p:cNvSpPr txBox="1">
            <a:spLocks noGrp="1"/>
          </p:cNvSpPr>
          <p:nvPr>
            <p:ph type="body" idx="1"/>
          </p:nvPr>
        </p:nvSpPr>
        <p:spPr>
          <a:xfrm>
            <a:off x="4990827" y="2020977"/>
            <a:ext cx="3106003" cy="2145428"/>
          </a:xfrm>
          <a:prstGeom prst="rect">
            <a:avLst/>
          </a:prstGeom>
          <a:noFill/>
          <a:ln>
            <a:noFill/>
          </a:ln>
        </p:spPr>
        <p:txBody>
          <a:bodyPr spcFirstLastPara="1" wrap="square" lIns="68575" tIns="34275" rIns="68575" bIns="34275" anchor="t" anchorCtr="0">
            <a:normAutofit/>
          </a:bodyPr>
          <a:lstStyle/>
          <a:p>
            <a:pPr marL="0" lvl="0" indent="0" rtl="0">
              <a:lnSpc>
                <a:spcPct val="120000"/>
              </a:lnSpc>
              <a:spcBef>
                <a:spcPts val="0"/>
              </a:spcBef>
              <a:spcAft>
                <a:spcPts val="0"/>
              </a:spcAft>
              <a:buClr>
                <a:schemeClr val="dk1"/>
              </a:buClr>
              <a:buSzPts val="900"/>
              <a:buNone/>
            </a:pPr>
            <a:r>
              <a:rPr lang="en-US" sz="1800" dirty="0">
                <a:solidFill>
                  <a:schemeClr val="accent1"/>
                </a:solidFill>
                <a:latin typeface="Helvetica Neue"/>
                <a:ea typeface="Helvetica Neue"/>
                <a:cs typeface="Helvetica Neue"/>
                <a:sym typeface="Helvetica Neue"/>
              </a:rPr>
              <a:t>Vercel Blob</a:t>
            </a:r>
            <a:endParaRPr sz="2400" dirty="0">
              <a:solidFill>
                <a:schemeClr val="accent1"/>
              </a:solidFill>
              <a:latin typeface="Helvetica Neue"/>
              <a:ea typeface="Helvetica Neue"/>
              <a:cs typeface="Helvetica Neue"/>
              <a:sym typeface="Helvetica Neue"/>
            </a:endParaRPr>
          </a:p>
          <a:p>
            <a:pPr marL="0" lvl="1" indent="0" rtl="0">
              <a:lnSpc>
                <a:spcPct val="120000"/>
              </a:lnSpc>
              <a:spcBef>
                <a:spcPts val="400"/>
              </a:spcBef>
              <a:spcAft>
                <a:spcPts val="0"/>
              </a:spcAft>
              <a:buClr>
                <a:schemeClr val="dk1"/>
              </a:buClr>
              <a:buSzPts val="900"/>
              <a:buNone/>
            </a:pPr>
            <a:r>
              <a:rPr lang="en-US" sz="1100" dirty="0">
                <a:solidFill>
                  <a:schemeClr val="accent1"/>
                </a:solidFill>
                <a:latin typeface="Helvetica Neue"/>
                <a:ea typeface="Helvetica Neue"/>
                <a:cs typeface="Helvetica Neue"/>
                <a:sym typeface="Helvetica Neue"/>
              </a:rPr>
              <a:t>Vercel has a solution to storing files and since we are already on Vercel it made it easier for us to use</a:t>
            </a:r>
          </a:p>
          <a:p>
            <a:pPr marL="0" lvl="1" indent="0" rtl="0">
              <a:lnSpc>
                <a:spcPct val="120000"/>
              </a:lnSpc>
              <a:spcBef>
                <a:spcPts val="400"/>
              </a:spcBef>
              <a:spcAft>
                <a:spcPts val="0"/>
              </a:spcAft>
              <a:buClr>
                <a:schemeClr val="dk1"/>
              </a:buClr>
              <a:buSzPts val="900"/>
              <a:buNone/>
            </a:pPr>
            <a:endParaRPr lang="en-US" dirty="0">
              <a:solidFill>
                <a:schemeClr val="accent1"/>
              </a:solidFill>
              <a:latin typeface="Helvetica Neue"/>
              <a:ea typeface="Helvetica Neue"/>
              <a:cs typeface="Helvetica Neue"/>
              <a:sym typeface="Helvetica Neue"/>
            </a:endParaRPr>
          </a:p>
          <a:p>
            <a:pPr marL="0" lvl="1" indent="0">
              <a:buSzPts val="900"/>
              <a:buNone/>
            </a:pPr>
            <a:r>
              <a:rPr lang="en-US" sz="1800" dirty="0">
                <a:solidFill>
                  <a:schemeClr val="accent1"/>
                </a:solidFill>
                <a:latin typeface="Helvetica Neue"/>
                <a:ea typeface="Helvetica Neue"/>
                <a:cs typeface="Helvetica Neue"/>
                <a:sym typeface="Helvetica Neue"/>
              </a:rPr>
              <a:t>Admin Functions</a:t>
            </a:r>
          </a:p>
          <a:p>
            <a:pPr marL="0" lvl="1" indent="0">
              <a:buSzPts val="900"/>
              <a:buNone/>
            </a:pPr>
            <a:r>
              <a:rPr lang="en-US" sz="1200" dirty="0">
                <a:solidFill>
                  <a:schemeClr val="accent1"/>
                </a:solidFill>
                <a:latin typeface="Helvetica Neue"/>
                <a:ea typeface="Helvetica Neue"/>
                <a:cs typeface="Helvetica Neue"/>
                <a:sym typeface="Helvetica Neue"/>
              </a:rPr>
              <a:t>Admins can add, edit and remove locations.</a:t>
            </a:r>
          </a:p>
          <a:p>
            <a:pPr marL="0" lvl="1" indent="0">
              <a:buSzPts val="900"/>
              <a:buNone/>
            </a:pPr>
            <a:endParaRPr lang="en-US" sz="1200" dirty="0">
              <a:solidFill>
                <a:schemeClr val="accent1"/>
              </a:solidFill>
              <a:latin typeface="Helvetica Neue"/>
              <a:ea typeface="Helvetica Neue"/>
              <a:cs typeface="Helvetica Neue"/>
              <a:sym typeface="Helvetica Neue"/>
            </a:endParaRPr>
          </a:p>
          <a:p>
            <a:pPr marL="0" lvl="1" indent="0" rtl="0">
              <a:lnSpc>
                <a:spcPct val="120000"/>
              </a:lnSpc>
              <a:spcBef>
                <a:spcPts val="400"/>
              </a:spcBef>
              <a:spcAft>
                <a:spcPts val="0"/>
              </a:spcAft>
              <a:buClr>
                <a:schemeClr val="dk1"/>
              </a:buClr>
              <a:buSzPts val="900"/>
              <a:buNone/>
            </a:pPr>
            <a:endParaRPr dirty="0">
              <a:solidFill>
                <a:schemeClr val="accent1"/>
              </a:solidFill>
              <a:latin typeface="Helvetica Neue"/>
              <a:ea typeface="Helvetica Neue"/>
              <a:cs typeface="Helvetica Neue"/>
              <a:sym typeface="Helvetica Neue"/>
            </a:endParaRPr>
          </a:p>
        </p:txBody>
      </p:sp>
      <p:sp>
        <p:nvSpPr>
          <p:cNvPr id="15" name="Oval 14">
            <a:extLst>
              <a:ext uri="{FF2B5EF4-FFF2-40B4-BE49-F238E27FC236}">
                <a16:creationId xmlns:a16="http://schemas.microsoft.com/office/drawing/2014/main" id="{8882AF6A-B242-5DF3-4AD4-BD01EFA4AE2C}"/>
              </a:ext>
            </a:extLst>
          </p:cNvPr>
          <p:cNvSpPr/>
          <p:nvPr/>
        </p:nvSpPr>
        <p:spPr>
          <a:xfrm flipH="1">
            <a:off x="4526321" y="2589741"/>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Oval 16">
            <a:extLst>
              <a:ext uri="{FF2B5EF4-FFF2-40B4-BE49-F238E27FC236}">
                <a16:creationId xmlns:a16="http://schemas.microsoft.com/office/drawing/2014/main" id="{E6157BEE-7F73-0E0C-DAF2-A4F13F19C1C6}"/>
              </a:ext>
            </a:extLst>
          </p:cNvPr>
          <p:cNvSpPr/>
          <p:nvPr/>
        </p:nvSpPr>
        <p:spPr>
          <a:xfrm flipH="1">
            <a:off x="4525068" y="3489181"/>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9" name="Oval 18">
            <a:extLst>
              <a:ext uri="{FF2B5EF4-FFF2-40B4-BE49-F238E27FC236}">
                <a16:creationId xmlns:a16="http://schemas.microsoft.com/office/drawing/2014/main" id="{98718344-232D-51A0-FAFA-97666B3B845C}"/>
              </a:ext>
            </a:extLst>
          </p:cNvPr>
          <p:cNvSpPr/>
          <p:nvPr/>
        </p:nvSpPr>
        <p:spPr>
          <a:xfrm flipH="1">
            <a:off x="4525068" y="805367"/>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Oval 21">
            <a:extLst>
              <a:ext uri="{FF2B5EF4-FFF2-40B4-BE49-F238E27FC236}">
                <a16:creationId xmlns:a16="http://schemas.microsoft.com/office/drawing/2014/main" id="{8CA97DFF-EAC9-B564-D314-4781F99BE4AC}"/>
              </a:ext>
            </a:extLst>
          </p:cNvPr>
          <p:cNvSpPr/>
          <p:nvPr/>
        </p:nvSpPr>
        <p:spPr>
          <a:xfrm flipH="1">
            <a:off x="4525068" y="1704807"/>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2" name="Straight Connector 1">
            <a:extLst>
              <a:ext uri="{FF2B5EF4-FFF2-40B4-BE49-F238E27FC236}">
                <a16:creationId xmlns:a16="http://schemas.microsoft.com/office/drawing/2014/main" id="{8BB5A481-365F-9A7A-6E6F-8B339D0003C0}"/>
              </a:ext>
            </a:extLst>
          </p:cNvPr>
          <p:cNvCxnSpPr/>
          <p:nvPr/>
        </p:nvCxnSpPr>
        <p:spPr>
          <a:xfrm>
            <a:off x="4569409" y="850571"/>
            <a:ext cx="863" cy="42929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997BBFA-3B88-3960-5DDC-5D1E229793B0}"/>
              </a:ext>
            </a:extLst>
          </p:cNvPr>
          <p:cNvSpPr/>
          <p:nvPr/>
        </p:nvSpPr>
        <p:spPr>
          <a:xfrm flipH="1">
            <a:off x="4445619" y="4374115"/>
            <a:ext cx="247580" cy="247580"/>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29A5055-A6E9-BD1E-426D-9168B02E9CBF}"/>
              </a:ext>
            </a:extLst>
          </p:cNvPr>
          <p:cNvPicPr>
            <a:picLocks noChangeAspect="1"/>
          </p:cNvPicPr>
          <p:nvPr/>
        </p:nvPicPr>
        <p:blipFill>
          <a:blip r:embed="rId5"/>
          <a:stretch>
            <a:fillRect/>
          </a:stretch>
        </p:blipFill>
        <p:spPr>
          <a:xfrm>
            <a:off x="527359" y="1106038"/>
            <a:ext cx="2650359" cy="4037462"/>
          </a:xfrm>
          <a:prstGeom prst="rect">
            <a:avLst/>
          </a:prstGeom>
        </p:spPr>
      </p:pic>
    </p:spTree>
    <p:extLst>
      <p:ext uri="{BB962C8B-B14F-4D97-AF65-F5344CB8AC3E}">
        <p14:creationId xmlns:p14="http://schemas.microsoft.com/office/powerpoint/2010/main" val="1973688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25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
        <p:cNvGrpSpPr/>
        <p:nvPr/>
      </p:nvGrpSpPr>
      <p:grpSpPr>
        <a:xfrm>
          <a:off x="0" y="0"/>
          <a:ext cx="0" cy="0"/>
          <a:chOff x="0" y="0"/>
          <a:chExt cx="0" cy="0"/>
        </a:xfrm>
      </p:grpSpPr>
      <p:sp>
        <p:nvSpPr>
          <p:cNvPr id="262" name="Google Shape;262;p37"/>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sp>
        <p:nvSpPr>
          <p:cNvPr id="263" name="Google Shape;263;p37"/>
          <p:cNvSpPr/>
          <p:nvPr/>
        </p:nvSpPr>
        <p:spPr>
          <a:xfrm>
            <a:off x="0" y="0"/>
            <a:ext cx="9143999"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pic>
        <p:nvPicPr>
          <p:cNvPr id="3" name="Content Placeholder 4" descr="4K Resolution">
            <a:extLst>
              <a:ext uri="{FF2B5EF4-FFF2-40B4-BE49-F238E27FC236}">
                <a16:creationId xmlns:a16="http://schemas.microsoft.com/office/drawing/2014/main" id="{68660D45-980C-7801-42F5-2E16A8ADE177}"/>
              </a:ext>
            </a:extLst>
          </p:cNvPr>
          <p:cNvPicPr>
            <a:picLocks noChangeAspect="1"/>
          </p:cNvPicPr>
          <p:nvPr/>
        </p:nvPicPr>
        <p:blipFill>
          <a:blip r:embed="rId3"/>
          <a:stretch>
            <a:fillRect/>
          </a:stretch>
        </p:blipFill>
        <p:spPr>
          <a:xfrm>
            <a:off x="0" y="0"/>
            <a:ext cx="27530173" cy="15485721"/>
          </a:xfrm>
          <a:prstGeom prst="rect">
            <a:avLst/>
          </a:prstGeom>
          <a:noFill/>
          <a:ln>
            <a:noFill/>
          </a:ln>
        </p:spPr>
      </p:pic>
      <p:sp>
        <p:nvSpPr>
          <p:cNvPr id="264" name="Google Shape;264;p37"/>
          <p:cNvSpPr txBox="1">
            <a:spLocks noGrp="1"/>
          </p:cNvSpPr>
          <p:nvPr>
            <p:ph type="ctrTitle"/>
          </p:nvPr>
        </p:nvSpPr>
        <p:spPr>
          <a:xfrm>
            <a:off x="1832965" y="1232232"/>
            <a:ext cx="7810186" cy="3473933"/>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dk1"/>
              </a:buClr>
              <a:buSzPts val="4900"/>
              <a:buFont typeface="Play"/>
              <a:buNone/>
            </a:pPr>
            <a:r>
              <a:rPr lang="en" sz="4900" dirty="0">
                <a:solidFill>
                  <a:schemeClr val="bg1"/>
                </a:solidFill>
                <a:latin typeface="Helvetica Neue"/>
                <a:ea typeface="Helvetica Neue"/>
                <a:cs typeface="Helvetica Neue"/>
                <a:sym typeface="Helvetica Neue"/>
              </a:rPr>
              <a:t>Development </a:t>
            </a:r>
            <a:r>
              <a:rPr lang="en" sz="4900" b="0" dirty="0">
                <a:solidFill>
                  <a:schemeClr val="bg1"/>
                </a:solidFill>
                <a:latin typeface="Helvetica Neue"/>
                <a:ea typeface="Helvetica Neue"/>
                <a:cs typeface="Helvetica Neue"/>
                <a:sym typeface="Helvetica Neue"/>
              </a:rPr>
              <a:t>–</a:t>
            </a:r>
            <a:r>
              <a:rPr lang="en" sz="4900" dirty="0">
                <a:solidFill>
                  <a:schemeClr val="bg1"/>
                </a:solidFill>
                <a:latin typeface="Helvetica Neue"/>
                <a:ea typeface="Helvetica Neue"/>
                <a:cs typeface="Helvetica Neue"/>
                <a:sym typeface="Helvetica Neue"/>
              </a:rPr>
              <a:t> Front End</a:t>
            </a:r>
            <a:endParaRPr dirty="0">
              <a:solidFill>
                <a:schemeClr val="bg1"/>
              </a:solidFill>
              <a:latin typeface="Helvetica Neue"/>
              <a:ea typeface="Helvetica Neue"/>
              <a:cs typeface="Helvetica Neue"/>
              <a:sym typeface="Helvetica Neue"/>
            </a:endParaRPr>
          </a:p>
        </p:txBody>
      </p:sp>
      <p:cxnSp>
        <p:nvCxnSpPr>
          <p:cNvPr id="265" name="Google Shape;265;p37"/>
          <p:cNvCxnSpPr/>
          <p:nvPr/>
        </p:nvCxnSpPr>
        <p:spPr>
          <a:xfrm>
            <a:off x="8409852" y="4648770"/>
            <a:ext cx="734147" cy="0"/>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7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cxnSp>
        <p:nvCxnSpPr>
          <p:cNvPr id="271" name="Google Shape;271;p38"/>
          <p:cNvCxnSpPr/>
          <p:nvPr/>
        </p:nvCxnSpPr>
        <p:spPr>
          <a:xfrm>
            <a:off x="534924" y="773251"/>
            <a:ext cx="734147" cy="0"/>
          </a:xfrm>
          <a:prstGeom prst="straightConnector1">
            <a:avLst/>
          </a:prstGeom>
          <a:noFill/>
          <a:ln w="76200" cap="flat" cmpd="sng">
            <a:solidFill>
              <a:schemeClr val="accent1"/>
            </a:solidFill>
            <a:prstDash val="solid"/>
            <a:miter lim="800000"/>
            <a:headEnd type="none" w="sm" len="sm"/>
            <a:tailEnd type="none" w="sm" len="sm"/>
          </a:ln>
        </p:spPr>
      </p:cxnSp>
      <p:sp>
        <p:nvSpPr>
          <p:cNvPr id="272" name="Google Shape;272;p3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Play"/>
              <a:ea typeface="Play"/>
              <a:cs typeface="Play"/>
              <a:sym typeface="Play"/>
            </a:endParaRPr>
          </a:p>
        </p:txBody>
      </p:sp>
      <p:pic>
        <p:nvPicPr>
          <p:cNvPr id="2" name="Content Placeholder 4" descr="4K Resolution">
            <a:extLst>
              <a:ext uri="{FF2B5EF4-FFF2-40B4-BE49-F238E27FC236}">
                <a16:creationId xmlns:a16="http://schemas.microsoft.com/office/drawing/2014/main" id="{AC4C4002-990D-2FC5-A26C-F679AAA1C6D9}"/>
              </a:ext>
            </a:extLst>
          </p:cNvPr>
          <p:cNvPicPr>
            <a:picLocks noChangeAspect="1"/>
          </p:cNvPicPr>
          <p:nvPr/>
        </p:nvPicPr>
        <p:blipFill>
          <a:blip r:embed="rId3"/>
          <a:stretch>
            <a:fillRect/>
          </a:stretch>
        </p:blipFill>
        <p:spPr>
          <a:xfrm>
            <a:off x="0" y="-5171111"/>
            <a:ext cx="27530173" cy="15485721"/>
          </a:xfrm>
          <a:prstGeom prst="rect">
            <a:avLst/>
          </a:prstGeom>
          <a:noFill/>
          <a:ln>
            <a:noFill/>
          </a:ln>
        </p:spPr>
      </p:pic>
      <p:cxnSp>
        <p:nvCxnSpPr>
          <p:cNvPr id="273" name="Google Shape;273;p38"/>
          <p:cNvCxnSpPr/>
          <p:nvPr/>
        </p:nvCxnSpPr>
        <p:spPr>
          <a:xfrm rot="10800000" flipH="1">
            <a:off x="4254246" y="4700941"/>
            <a:ext cx="4889754" cy="1"/>
          </a:xfrm>
          <a:prstGeom prst="straightConnector1">
            <a:avLst/>
          </a:prstGeom>
          <a:noFill/>
          <a:ln w="76200" cap="flat" cmpd="sng">
            <a:solidFill>
              <a:schemeClr val="accent1"/>
            </a:solidFill>
            <a:prstDash val="solid"/>
            <a:miter lim="800000"/>
            <a:headEnd type="none" w="sm" len="sm"/>
            <a:tailEnd type="none" w="sm" len="sm"/>
          </a:ln>
        </p:spPr>
      </p:cxnSp>
      <p:sp>
        <p:nvSpPr>
          <p:cNvPr id="274" name="Google Shape;274;p38"/>
          <p:cNvSpPr txBox="1">
            <a:spLocks noGrp="1"/>
          </p:cNvSpPr>
          <p:nvPr>
            <p:ph type="title"/>
          </p:nvPr>
        </p:nvSpPr>
        <p:spPr>
          <a:xfrm>
            <a:off x="480059" y="685800"/>
            <a:ext cx="3195828" cy="82296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ct val="100000"/>
              <a:buFont typeface="Play"/>
              <a:buNone/>
            </a:pPr>
            <a:r>
              <a:rPr lang="en" sz="2700" dirty="0">
                <a:solidFill>
                  <a:schemeClr val="bg1"/>
                </a:solidFill>
                <a:latin typeface="Helvetica Neue"/>
                <a:ea typeface="Helvetica Neue"/>
                <a:cs typeface="Helvetica Neue"/>
                <a:sym typeface="Helvetica Neue"/>
              </a:rPr>
              <a:t>Designing Catffeine</a:t>
            </a:r>
            <a:br>
              <a:rPr lang="en" sz="2700" dirty="0">
                <a:solidFill>
                  <a:schemeClr val="bg1"/>
                </a:solidFill>
                <a:latin typeface="Helvetica Neue"/>
                <a:ea typeface="Helvetica Neue"/>
                <a:cs typeface="Helvetica Neue"/>
                <a:sym typeface="Helvetica Neue"/>
              </a:rPr>
            </a:br>
            <a:r>
              <a:rPr lang="en" sz="2700" dirty="0">
                <a:solidFill>
                  <a:schemeClr val="bg1"/>
                </a:solidFill>
                <a:latin typeface="Helvetica Neue"/>
                <a:ea typeface="Helvetica Neue"/>
                <a:cs typeface="Helvetica Neue"/>
                <a:sym typeface="Helvetica Neue"/>
              </a:rPr>
              <a:t>and UI Elements </a:t>
            </a:r>
            <a:endParaRPr dirty="0">
              <a:solidFill>
                <a:schemeClr val="bg1"/>
              </a:solidFill>
              <a:latin typeface="Helvetica Neue"/>
              <a:ea typeface="Helvetica Neue"/>
              <a:cs typeface="Helvetica Neue"/>
              <a:sym typeface="Helvetica Neue"/>
            </a:endParaRPr>
          </a:p>
        </p:txBody>
      </p:sp>
      <p:sp>
        <p:nvSpPr>
          <p:cNvPr id="275" name="Google Shape;275;p38"/>
          <p:cNvSpPr txBox="1">
            <a:spLocks noGrp="1"/>
          </p:cNvSpPr>
          <p:nvPr>
            <p:ph type="body" idx="1"/>
          </p:nvPr>
        </p:nvSpPr>
        <p:spPr>
          <a:xfrm>
            <a:off x="480059" y="1632027"/>
            <a:ext cx="3195828" cy="3091415"/>
          </a:xfrm>
          <a:prstGeom prst="rect">
            <a:avLst/>
          </a:prstGeom>
          <a:noFill/>
          <a:ln>
            <a:noFill/>
          </a:ln>
        </p:spPr>
        <p:txBody>
          <a:bodyPr spcFirstLastPara="1" wrap="square" lIns="68575" tIns="34275" rIns="68575" bIns="34275" anchor="t" anchorCtr="0">
            <a:normAutofit/>
          </a:bodyPr>
          <a:lstStyle/>
          <a:p>
            <a:pPr marL="0" lvl="0" indent="0" algn="l" rtl="0">
              <a:lnSpc>
                <a:spcPct val="120000"/>
              </a:lnSpc>
              <a:spcBef>
                <a:spcPts val="0"/>
              </a:spcBef>
              <a:spcAft>
                <a:spcPts val="0"/>
              </a:spcAft>
              <a:buClr>
                <a:schemeClr val="dk1"/>
              </a:buClr>
              <a:buSzPts val="900"/>
              <a:buNone/>
            </a:pPr>
            <a:r>
              <a:rPr lang="en" sz="1100" b="1" dirty="0">
                <a:solidFill>
                  <a:schemeClr val="bg1"/>
                </a:solidFill>
                <a:latin typeface="Helvetica Neue"/>
                <a:ea typeface="Helvetica Neue"/>
                <a:cs typeface="Helvetica Neue"/>
                <a:sym typeface="Helvetica Neue"/>
              </a:rPr>
              <a:t>Utilizing Figma</a:t>
            </a:r>
            <a:endParaRPr sz="1100" b="1" dirty="0">
              <a:solidFill>
                <a:schemeClr val="bg1"/>
              </a:solidFill>
              <a:latin typeface="Helvetica Neue"/>
              <a:ea typeface="Helvetica Neue"/>
              <a:cs typeface="Helvetica Neue"/>
              <a:sym typeface="Helvetica Neue"/>
            </a:endParaRPr>
          </a:p>
          <a:p>
            <a:pPr marL="0" lvl="0" indent="0" algn="l" rtl="0">
              <a:lnSpc>
                <a:spcPct val="120000"/>
              </a:lnSpc>
              <a:spcBef>
                <a:spcPts val="0"/>
              </a:spcBef>
              <a:spcAft>
                <a:spcPts val="0"/>
              </a:spcAft>
              <a:buClr>
                <a:schemeClr val="dk1"/>
              </a:buClr>
              <a:buSzPts val="900"/>
              <a:buNone/>
            </a:pPr>
            <a:endParaRPr sz="1100" b="1" dirty="0">
              <a:solidFill>
                <a:schemeClr val="bg1"/>
              </a:solidFill>
              <a:latin typeface="Helvetica Neue"/>
              <a:ea typeface="Helvetica Neue"/>
              <a:cs typeface="Helvetica Neue"/>
              <a:sym typeface="Helvetica Neue"/>
            </a:endParaRPr>
          </a:p>
          <a:p>
            <a:pPr marL="0" lvl="0" indent="0" algn="l" rtl="0">
              <a:lnSpc>
                <a:spcPct val="120000"/>
              </a:lnSpc>
              <a:spcBef>
                <a:spcPts val="0"/>
              </a:spcBef>
              <a:spcAft>
                <a:spcPts val="0"/>
              </a:spcAft>
              <a:buClr>
                <a:schemeClr val="dk1"/>
              </a:buClr>
              <a:buSzPts val="900"/>
              <a:buNone/>
            </a:pPr>
            <a:r>
              <a:rPr lang="en" sz="1100" dirty="0">
                <a:solidFill>
                  <a:schemeClr val="bg1"/>
                </a:solidFill>
                <a:latin typeface="Helvetica Neue"/>
                <a:ea typeface="Helvetica Neue"/>
                <a:cs typeface="Helvetica Neue"/>
                <a:sym typeface="Helvetica Neue"/>
              </a:rPr>
              <a:t>The majority of the UI/UX was created utilizing figma. Figma allowed for our team to explore a mockup of the site minus the functionality which helped to accelerate the development of coding the front end.</a:t>
            </a:r>
            <a:endParaRPr dirty="0">
              <a:solidFill>
                <a:schemeClr val="bg1"/>
              </a:solidFill>
              <a:latin typeface="Helvetica Neue"/>
              <a:ea typeface="Helvetica Neue"/>
              <a:cs typeface="Helvetica Neue"/>
              <a:sym typeface="Helvetica Neue"/>
            </a:endParaRPr>
          </a:p>
          <a:p>
            <a:pPr marL="0" lvl="0" indent="0" algn="l" rtl="0">
              <a:lnSpc>
                <a:spcPct val="120000"/>
              </a:lnSpc>
              <a:spcBef>
                <a:spcPts val="1900"/>
              </a:spcBef>
              <a:spcAft>
                <a:spcPts val="0"/>
              </a:spcAft>
              <a:buClr>
                <a:schemeClr val="dk1"/>
              </a:buClr>
              <a:buSzPts val="900"/>
              <a:buNone/>
            </a:pPr>
            <a:endParaRPr sz="1100" dirty="0">
              <a:solidFill>
                <a:schemeClr val="bg1"/>
              </a:solidFill>
              <a:latin typeface="Helvetica Neue"/>
              <a:ea typeface="Helvetica Neue"/>
              <a:cs typeface="Helvetica Neue"/>
              <a:sym typeface="Helvetica Neue"/>
            </a:endParaRPr>
          </a:p>
        </p:txBody>
      </p:sp>
      <p:pic>
        <p:nvPicPr>
          <p:cNvPr id="276" name="Google Shape;276;p38"/>
          <p:cNvPicPr preferRelativeResize="0"/>
          <p:nvPr/>
        </p:nvPicPr>
        <p:blipFill>
          <a:blip r:embed="rId4">
            <a:alphaModFix/>
          </a:blip>
          <a:stretch>
            <a:fillRect/>
          </a:stretch>
        </p:blipFill>
        <p:spPr>
          <a:xfrm>
            <a:off x="4521200" y="0"/>
            <a:ext cx="4622796" cy="4700941"/>
          </a:xfrm>
          <a:prstGeom prst="rect">
            <a:avLst/>
          </a:prstGeom>
          <a:solidFill>
            <a:schemeClr val="lt1"/>
          </a:solidFill>
          <a:ln>
            <a:noFill/>
          </a:ln>
        </p:spPr>
      </p:pic>
      <p:pic>
        <p:nvPicPr>
          <p:cNvPr id="3" name="Google Shape;299;p40">
            <a:extLst>
              <a:ext uri="{FF2B5EF4-FFF2-40B4-BE49-F238E27FC236}">
                <a16:creationId xmlns:a16="http://schemas.microsoft.com/office/drawing/2014/main" id="{A640A3C3-0601-6FF2-64BE-82AC19EA29A1}"/>
              </a:ext>
            </a:extLst>
          </p:cNvPr>
          <p:cNvPicPr preferRelativeResize="0"/>
          <p:nvPr/>
        </p:nvPicPr>
        <p:blipFill>
          <a:blip r:embed="rId5">
            <a:alphaModFix/>
          </a:blip>
          <a:stretch>
            <a:fillRect/>
          </a:stretch>
        </p:blipFill>
        <p:spPr>
          <a:xfrm>
            <a:off x="11634946" y="-290160"/>
            <a:ext cx="4260279" cy="629168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250"/>
                                        <p:tgtEl>
                                          <p:spTgt spid="27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cxnSp>
        <p:nvCxnSpPr>
          <p:cNvPr id="293" name="Google Shape;293;p40"/>
          <p:cNvCxnSpPr/>
          <p:nvPr/>
        </p:nvCxnSpPr>
        <p:spPr>
          <a:xfrm>
            <a:off x="534924" y="773251"/>
            <a:ext cx="734147" cy="0"/>
          </a:xfrm>
          <a:prstGeom prst="straightConnector1">
            <a:avLst/>
          </a:prstGeom>
          <a:noFill/>
          <a:ln w="76200" cap="flat" cmpd="sng">
            <a:solidFill>
              <a:schemeClr val="accent1"/>
            </a:solidFill>
            <a:prstDash val="solid"/>
            <a:miter lim="800000"/>
            <a:headEnd type="none" w="sm" len="sm"/>
            <a:tailEnd type="none" w="sm" len="sm"/>
          </a:ln>
        </p:spPr>
      </p:cxnSp>
      <p:sp>
        <p:nvSpPr>
          <p:cNvPr id="294" name="Google Shape;294;p40"/>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Play"/>
              <a:ea typeface="Play"/>
              <a:cs typeface="Play"/>
              <a:sym typeface="Play"/>
            </a:endParaRPr>
          </a:p>
        </p:txBody>
      </p:sp>
      <p:pic>
        <p:nvPicPr>
          <p:cNvPr id="2" name="Content Placeholder 4" descr="4K Resolution">
            <a:extLst>
              <a:ext uri="{FF2B5EF4-FFF2-40B4-BE49-F238E27FC236}">
                <a16:creationId xmlns:a16="http://schemas.microsoft.com/office/drawing/2014/main" id="{50EC0AEA-B338-070A-6D6C-D8BCA623FB8B}"/>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
                    </a14:imgEffect>
                  </a14:imgLayer>
                </a14:imgProps>
              </a:ext>
            </a:extLst>
          </a:blip>
          <a:stretch>
            <a:fillRect/>
          </a:stretch>
        </p:blipFill>
        <p:spPr>
          <a:xfrm>
            <a:off x="-9510841" y="-5171111"/>
            <a:ext cx="27530173" cy="15485721"/>
          </a:xfrm>
          <a:prstGeom prst="rect">
            <a:avLst/>
          </a:prstGeom>
          <a:noFill/>
          <a:ln>
            <a:noFill/>
          </a:ln>
        </p:spPr>
      </p:pic>
      <p:pic>
        <p:nvPicPr>
          <p:cNvPr id="299" name="Google Shape;299;p40"/>
          <p:cNvPicPr preferRelativeResize="0"/>
          <p:nvPr/>
        </p:nvPicPr>
        <p:blipFill>
          <a:blip r:embed="rId5">
            <a:alphaModFix/>
          </a:blip>
          <a:stretch>
            <a:fillRect/>
          </a:stretch>
        </p:blipFill>
        <p:spPr>
          <a:xfrm>
            <a:off x="2124106" y="-350171"/>
            <a:ext cx="4260279" cy="6291681"/>
          </a:xfrm>
          <a:prstGeom prst="rect">
            <a:avLst/>
          </a:prstGeom>
          <a:noFill/>
          <a:ln>
            <a:noFill/>
          </a:ln>
        </p:spPr>
      </p:pic>
      <p:sp>
        <p:nvSpPr>
          <p:cNvPr id="296" name="Google Shape;296;p40"/>
          <p:cNvSpPr txBox="1">
            <a:spLocks noGrp="1"/>
          </p:cNvSpPr>
          <p:nvPr>
            <p:ph type="title"/>
          </p:nvPr>
        </p:nvSpPr>
        <p:spPr>
          <a:xfrm>
            <a:off x="2852242" y="1852142"/>
            <a:ext cx="3195828" cy="82296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Font typeface="Play"/>
              <a:buNone/>
            </a:pPr>
            <a:r>
              <a:rPr lang="en" sz="2100" dirty="0">
                <a:solidFill>
                  <a:schemeClr val="bg1"/>
                </a:solidFill>
                <a:latin typeface="Helvetica Neue"/>
                <a:ea typeface="Helvetica Neue"/>
                <a:cs typeface="Helvetica Neue"/>
                <a:sym typeface="Helvetica Neue"/>
              </a:rPr>
              <a:t>Development of the UI/UX</a:t>
            </a:r>
            <a:endParaRPr sz="2100" dirty="0">
              <a:solidFill>
                <a:schemeClr val="bg1"/>
              </a:solidFill>
              <a:latin typeface="Helvetica Neue"/>
              <a:ea typeface="Helvetica Neue"/>
              <a:cs typeface="Helvetica Neue"/>
              <a:sym typeface="Helvetica Neue"/>
            </a:endParaRPr>
          </a:p>
        </p:txBody>
      </p:sp>
      <p:sp>
        <p:nvSpPr>
          <p:cNvPr id="297" name="Google Shape;297;p40"/>
          <p:cNvSpPr txBox="1">
            <a:spLocks noGrp="1"/>
          </p:cNvSpPr>
          <p:nvPr>
            <p:ph type="body" idx="1"/>
          </p:nvPr>
        </p:nvSpPr>
        <p:spPr>
          <a:xfrm>
            <a:off x="6574733" y="1076970"/>
            <a:ext cx="2632716" cy="3550856"/>
          </a:xfrm>
          <a:prstGeom prst="rect">
            <a:avLst/>
          </a:prstGeom>
          <a:noFill/>
          <a:ln>
            <a:noFill/>
          </a:ln>
        </p:spPr>
        <p:txBody>
          <a:bodyPr spcFirstLastPara="1" wrap="square" lIns="68575" tIns="34275" rIns="68575" bIns="34275" anchor="t" anchorCtr="0">
            <a:normAutofit/>
          </a:bodyPr>
          <a:lstStyle/>
          <a:p>
            <a:pPr marL="0" lvl="0" indent="0" algn="l" rtl="0">
              <a:lnSpc>
                <a:spcPct val="120000"/>
              </a:lnSpc>
              <a:spcBef>
                <a:spcPts val="0"/>
              </a:spcBef>
              <a:spcAft>
                <a:spcPts val="0"/>
              </a:spcAft>
              <a:buClr>
                <a:schemeClr val="dk1"/>
              </a:buClr>
              <a:buSzPts val="900"/>
              <a:buNone/>
            </a:pPr>
            <a:r>
              <a:rPr lang="en" sz="1100" b="1" dirty="0">
                <a:solidFill>
                  <a:schemeClr val="bg1"/>
                </a:solidFill>
                <a:latin typeface="Helvetica Neue"/>
                <a:ea typeface="Helvetica Neue"/>
                <a:cs typeface="Helvetica Neue"/>
                <a:sym typeface="Helvetica Neue"/>
              </a:rPr>
              <a:t>Adjusting the Design</a:t>
            </a:r>
            <a:endParaRPr sz="1100" b="1" dirty="0">
              <a:solidFill>
                <a:schemeClr val="bg1"/>
              </a:solidFill>
              <a:latin typeface="Helvetica Neue"/>
              <a:ea typeface="Helvetica Neue"/>
              <a:cs typeface="Helvetica Neue"/>
              <a:sym typeface="Helvetica Neue"/>
            </a:endParaRPr>
          </a:p>
          <a:p>
            <a:pPr marL="0" lvl="0" indent="0" algn="l" rtl="0">
              <a:lnSpc>
                <a:spcPct val="120000"/>
              </a:lnSpc>
              <a:spcBef>
                <a:spcPts val="0"/>
              </a:spcBef>
              <a:spcAft>
                <a:spcPts val="0"/>
              </a:spcAft>
              <a:buClr>
                <a:schemeClr val="dk1"/>
              </a:buClr>
              <a:buSzPts val="900"/>
              <a:buNone/>
            </a:pPr>
            <a:r>
              <a:rPr lang="en" sz="1100" dirty="0">
                <a:solidFill>
                  <a:schemeClr val="bg1"/>
                </a:solidFill>
                <a:latin typeface="Helvetica Neue"/>
                <a:ea typeface="Helvetica Neue"/>
                <a:cs typeface="Helvetica Neue"/>
                <a:sym typeface="Helvetica Neue"/>
              </a:rPr>
              <a:t>A common issue was having to adjust elements of the original design due to the technical limitations of our project. Therefore, our team continued to use figma throughout the semester as the design kept developing and evolving.</a:t>
            </a:r>
            <a:endParaRPr sz="1100" dirty="0">
              <a:solidFill>
                <a:schemeClr val="bg1"/>
              </a:solidFill>
              <a:latin typeface="Helvetica Neue"/>
              <a:ea typeface="Helvetica Neue"/>
              <a:cs typeface="Helvetica Neue"/>
              <a:sym typeface="Helvetica Neue"/>
            </a:endParaRPr>
          </a:p>
          <a:p>
            <a:pPr marL="0" lvl="0" indent="0" algn="l" rtl="0">
              <a:lnSpc>
                <a:spcPct val="120000"/>
              </a:lnSpc>
              <a:spcBef>
                <a:spcPts val="0"/>
              </a:spcBef>
              <a:spcAft>
                <a:spcPts val="0"/>
              </a:spcAft>
              <a:buClr>
                <a:schemeClr val="dk1"/>
              </a:buClr>
              <a:buSzPts val="900"/>
              <a:buNone/>
            </a:pPr>
            <a:endParaRPr sz="1100" dirty="0">
              <a:solidFill>
                <a:schemeClr val="bg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900"/>
              <a:buNone/>
            </a:pPr>
            <a:r>
              <a:rPr lang="en" sz="1100" b="1" dirty="0">
                <a:solidFill>
                  <a:schemeClr val="bg1"/>
                </a:solidFill>
                <a:latin typeface="Helvetica Neue"/>
                <a:ea typeface="Helvetica Neue"/>
                <a:cs typeface="Helvetica Neue"/>
                <a:sym typeface="Helvetica Neue"/>
              </a:rPr>
              <a:t>What I would do differently next time</a:t>
            </a:r>
            <a:endParaRPr sz="1100" b="1" dirty="0">
              <a:solidFill>
                <a:schemeClr val="bg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900"/>
              <a:buNone/>
            </a:pPr>
            <a:r>
              <a:rPr lang="en" sz="1100" dirty="0">
                <a:solidFill>
                  <a:schemeClr val="bg1"/>
                </a:solidFill>
                <a:latin typeface="Helvetica Neue"/>
                <a:ea typeface="Helvetica Neue"/>
                <a:cs typeface="Helvetica Neue"/>
                <a:sym typeface="Helvetica Neue"/>
              </a:rPr>
              <a:t>In addition to having to redesign elements, we also had some issues creating consistency throughout the design as different members worked on different components. To avoid this in the future, it would be helpful to create a more extensive design guideline to share with the team</a:t>
            </a:r>
            <a:endParaRPr sz="1100" dirty="0">
              <a:solidFill>
                <a:schemeClr val="bg1"/>
              </a:solidFill>
              <a:latin typeface="Helvetica Neue"/>
              <a:ea typeface="Helvetica Neue"/>
              <a:cs typeface="Helvetica Neue"/>
              <a:sym typeface="Helvetica Neue"/>
            </a:endParaRPr>
          </a:p>
          <a:p>
            <a:pPr marL="0" lvl="0" indent="0" algn="l" rtl="0">
              <a:lnSpc>
                <a:spcPct val="120000"/>
              </a:lnSpc>
              <a:spcBef>
                <a:spcPts val="0"/>
              </a:spcBef>
              <a:spcAft>
                <a:spcPts val="0"/>
              </a:spcAft>
              <a:buClr>
                <a:schemeClr val="dk1"/>
              </a:buClr>
              <a:buSzPts val="900"/>
              <a:buNone/>
            </a:pPr>
            <a:endParaRPr sz="1100" dirty="0">
              <a:solidFill>
                <a:schemeClr val="bg1"/>
              </a:solidFill>
              <a:latin typeface="Helvetica Neue"/>
              <a:ea typeface="Helvetica Neue"/>
              <a:cs typeface="Helvetica Neue"/>
              <a:sym typeface="Helvetica Neue"/>
            </a:endParaRPr>
          </a:p>
        </p:txBody>
      </p:sp>
      <p:cxnSp>
        <p:nvCxnSpPr>
          <p:cNvPr id="295" name="Google Shape;295;p40"/>
          <p:cNvCxnSpPr/>
          <p:nvPr/>
        </p:nvCxnSpPr>
        <p:spPr>
          <a:xfrm rot="10800000" flipH="1">
            <a:off x="4254246" y="4700941"/>
            <a:ext cx="4889754" cy="1"/>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250"/>
                                        <p:tgtEl>
                                          <p:spTgt spid="29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
        <p:cNvGrpSpPr/>
        <p:nvPr/>
      </p:nvGrpSpPr>
      <p:grpSpPr>
        <a:xfrm>
          <a:off x="0" y="0"/>
          <a:ext cx="0" cy="0"/>
          <a:chOff x="0" y="0"/>
          <a:chExt cx="0" cy="0"/>
        </a:xfrm>
      </p:grpSpPr>
      <p:cxnSp>
        <p:nvCxnSpPr>
          <p:cNvPr id="282" name="Google Shape;282;p39"/>
          <p:cNvCxnSpPr/>
          <p:nvPr/>
        </p:nvCxnSpPr>
        <p:spPr>
          <a:xfrm>
            <a:off x="534924" y="773251"/>
            <a:ext cx="734100" cy="0"/>
          </a:xfrm>
          <a:prstGeom prst="straightConnector1">
            <a:avLst/>
          </a:prstGeom>
          <a:noFill/>
          <a:ln w="76200" cap="flat" cmpd="sng">
            <a:solidFill>
              <a:schemeClr val="accent1"/>
            </a:solidFill>
            <a:prstDash val="solid"/>
            <a:miter lim="800000"/>
            <a:headEnd type="none" w="sm" len="sm"/>
            <a:tailEnd type="none" w="sm" len="sm"/>
          </a:ln>
        </p:spPr>
      </p:cxnSp>
      <p:sp>
        <p:nvSpPr>
          <p:cNvPr id="283" name="Google Shape;283;p39"/>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Play"/>
              <a:ea typeface="Play"/>
              <a:cs typeface="Play"/>
              <a:sym typeface="Play"/>
            </a:endParaRPr>
          </a:p>
        </p:txBody>
      </p:sp>
      <p:pic>
        <p:nvPicPr>
          <p:cNvPr id="3" name="Content Placeholder 4" descr="4K Resolution">
            <a:extLst>
              <a:ext uri="{FF2B5EF4-FFF2-40B4-BE49-F238E27FC236}">
                <a16:creationId xmlns:a16="http://schemas.microsoft.com/office/drawing/2014/main" id="{0D0AC1A1-4F6A-91A3-6BF7-B41A8FACAD3C}"/>
              </a:ext>
            </a:extLst>
          </p:cNvPr>
          <p:cNvPicPr>
            <a:picLocks noChangeAspect="1"/>
          </p:cNvPicPr>
          <p:nvPr/>
        </p:nvPicPr>
        <p:blipFill>
          <a:blip r:embed="rId3"/>
          <a:stretch>
            <a:fillRect/>
          </a:stretch>
        </p:blipFill>
        <p:spPr>
          <a:xfrm>
            <a:off x="-18386173" y="-5171111"/>
            <a:ext cx="27530173" cy="15485721"/>
          </a:xfrm>
          <a:prstGeom prst="rect">
            <a:avLst/>
          </a:prstGeom>
          <a:noFill/>
          <a:ln>
            <a:noFill/>
          </a:ln>
        </p:spPr>
      </p:pic>
      <p:cxnSp>
        <p:nvCxnSpPr>
          <p:cNvPr id="284" name="Google Shape;284;p39"/>
          <p:cNvCxnSpPr/>
          <p:nvPr/>
        </p:nvCxnSpPr>
        <p:spPr>
          <a:xfrm>
            <a:off x="4254246" y="4700942"/>
            <a:ext cx="4889700" cy="0"/>
          </a:xfrm>
          <a:prstGeom prst="straightConnector1">
            <a:avLst/>
          </a:prstGeom>
          <a:noFill/>
          <a:ln w="76200" cap="flat" cmpd="sng">
            <a:solidFill>
              <a:schemeClr val="accent1"/>
            </a:solidFill>
            <a:prstDash val="solid"/>
            <a:miter lim="800000"/>
            <a:headEnd type="none" w="sm" len="sm"/>
            <a:tailEnd type="none" w="sm" len="sm"/>
          </a:ln>
        </p:spPr>
      </p:cxnSp>
      <p:sp>
        <p:nvSpPr>
          <p:cNvPr id="285" name="Google Shape;285;p39"/>
          <p:cNvSpPr txBox="1">
            <a:spLocks noGrp="1"/>
          </p:cNvSpPr>
          <p:nvPr>
            <p:ph type="title"/>
          </p:nvPr>
        </p:nvSpPr>
        <p:spPr>
          <a:xfrm>
            <a:off x="1058346" y="637599"/>
            <a:ext cx="3195900" cy="8229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100"/>
              <a:buFont typeface="Play"/>
              <a:buNone/>
            </a:pPr>
            <a:r>
              <a:rPr lang="en" sz="2100" dirty="0">
                <a:solidFill>
                  <a:schemeClr val="bg1"/>
                </a:solidFill>
                <a:latin typeface="Helvetica Neue"/>
                <a:ea typeface="Helvetica Neue"/>
                <a:cs typeface="Helvetica Neue"/>
                <a:sym typeface="Helvetica Neue"/>
              </a:rPr>
              <a:t>Using Builder.io</a:t>
            </a:r>
            <a:endParaRPr sz="2100" dirty="0">
              <a:solidFill>
                <a:schemeClr val="bg1"/>
              </a:solidFill>
              <a:latin typeface="Helvetica Neue"/>
              <a:ea typeface="Helvetica Neue"/>
              <a:cs typeface="Helvetica Neue"/>
              <a:sym typeface="Helvetica Neue"/>
            </a:endParaRPr>
          </a:p>
        </p:txBody>
      </p:sp>
      <p:sp>
        <p:nvSpPr>
          <p:cNvPr id="286" name="Google Shape;286;p39"/>
          <p:cNvSpPr txBox="1">
            <a:spLocks noGrp="1"/>
          </p:cNvSpPr>
          <p:nvPr>
            <p:ph type="body" idx="1"/>
          </p:nvPr>
        </p:nvSpPr>
        <p:spPr>
          <a:xfrm>
            <a:off x="179070" y="1607884"/>
            <a:ext cx="5737860" cy="2476497"/>
          </a:xfrm>
          <a:prstGeom prst="rect">
            <a:avLst/>
          </a:prstGeom>
          <a:noFill/>
          <a:ln>
            <a:noFill/>
          </a:ln>
        </p:spPr>
        <p:txBody>
          <a:bodyPr spcFirstLastPara="1" wrap="square" lIns="68575" tIns="34275" rIns="68575" bIns="34275" anchor="t" anchorCtr="0">
            <a:normAutofit/>
          </a:bodyPr>
          <a:lstStyle/>
          <a:p>
            <a:pPr marL="0" lvl="0" indent="0" algn="l" rtl="0">
              <a:lnSpc>
                <a:spcPct val="120000"/>
              </a:lnSpc>
              <a:spcBef>
                <a:spcPts val="0"/>
              </a:spcBef>
              <a:spcAft>
                <a:spcPts val="0"/>
              </a:spcAft>
              <a:buClr>
                <a:schemeClr val="dk1"/>
              </a:buClr>
              <a:buSzPts val="900"/>
              <a:buNone/>
            </a:pPr>
            <a:r>
              <a:rPr lang="en" sz="1100" b="1" dirty="0">
                <a:solidFill>
                  <a:schemeClr val="bg1"/>
                </a:solidFill>
                <a:latin typeface="Helvetica Neue"/>
                <a:ea typeface="Helvetica Neue"/>
                <a:cs typeface="Helvetica Neue"/>
                <a:sym typeface="Helvetica Neue"/>
              </a:rPr>
              <a:t>Builder.io</a:t>
            </a:r>
            <a:endParaRPr sz="1100" b="1" dirty="0">
              <a:solidFill>
                <a:schemeClr val="bg1"/>
              </a:solidFill>
              <a:latin typeface="Helvetica Neue"/>
              <a:ea typeface="Helvetica Neue"/>
              <a:cs typeface="Helvetica Neue"/>
              <a:sym typeface="Helvetica Neue"/>
            </a:endParaRPr>
          </a:p>
          <a:p>
            <a:pPr marL="0" lvl="0" indent="0" algn="l" rtl="0">
              <a:lnSpc>
                <a:spcPct val="120000"/>
              </a:lnSpc>
              <a:spcBef>
                <a:spcPts val="0"/>
              </a:spcBef>
              <a:spcAft>
                <a:spcPts val="0"/>
              </a:spcAft>
              <a:buClr>
                <a:schemeClr val="dk1"/>
              </a:buClr>
              <a:buSzPts val="900"/>
              <a:buNone/>
            </a:pPr>
            <a:r>
              <a:rPr lang="en" sz="1100" dirty="0">
                <a:solidFill>
                  <a:schemeClr val="bg1"/>
                </a:solidFill>
                <a:latin typeface="Helvetica Neue"/>
                <a:ea typeface="Helvetica Neue"/>
                <a:cs typeface="Helvetica Neue"/>
                <a:sym typeface="Helvetica Neue"/>
              </a:rPr>
              <a:t>One of the tools we used to help bring the front end to life was builder.io. In the beginning we were utilizing the AI to convert pieces of our design into code but we quickly realized the code was not well written therefore we opted to code without the use of AI.</a:t>
            </a:r>
            <a:endParaRPr sz="1100" dirty="0">
              <a:solidFill>
                <a:schemeClr val="bg1"/>
              </a:solidFill>
              <a:latin typeface="Helvetica Neue"/>
              <a:ea typeface="Helvetica Neue"/>
              <a:cs typeface="Helvetica Neue"/>
              <a:sym typeface="Helvetica Neue"/>
            </a:endParaRPr>
          </a:p>
          <a:p>
            <a:pPr marL="0" lvl="0" indent="0" algn="l" rtl="0">
              <a:lnSpc>
                <a:spcPct val="120000"/>
              </a:lnSpc>
              <a:spcBef>
                <a:spcPts val="0"/>
              </a:spcBef>
              <a:spcAft>
                <a:spcPts val="0"/>
              </a:spcAft>
              <a:buClr>
                <a:schemeClr val="dk1"/>
              </a:buClr>
              <a:buSzPts val="900"/>
              <a:buNone/>
            </a:pPr>
            <a:endParaRPr sz="1100" dirty="0">
              <a:solidFill>
                <a:schemeClr val="bg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900"/>
              <a:buNone/>
            </a:pPr>
            <a:r>
              <a:rPr lang="en" sz="1100" b="1" dirty="0">
                <a:solidFill>
                  <a:schemeClr val="bg1"/>
                </a:solidFill>
                <a:latin typeface="Helvetica Neue"/>
                <a:ea typeface="Helvetica Neue"/>
                <a:cs typeface="Helvetica Neue"/>
                <a:sym typeface="Helvetica Neue"/>
              </a:rPr>
              <a:t>Technology</a:t>
            </a:r>
            <a:endParaRPr sz="1100" b="1" dirty="0">
              <a:solidFill>
                <a:schemeClr val="bg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900"/>
              <a:buNone/>
            </a:pPr>
            <a:r>
              <a:rPr lang="en" sz="1100" dirty="0">
                <a:solidFill>
                  <a:schemeClr val="bg1"/>
                </a:solidFill>
                <a:latin typeface="Helvetica Neue"/>
                <a:ea typeface="Helvetica Neue"/>
                <a:cs typeface="Helvetica Neue"/>
                <a:sym typeface="Helvetica Neue"/>
              </a:rPr>
              <a:t>We built the front end by breaking up everything into components so that other members not on the front end team were able to help contribute pieces to the overall design. It was also the first time working with typescript and tailwind css for many of us.</a:t>
            </a:r>
            <a:endParaRPr sz="1100" dirty="0">
              <a:solidFill>
                <a:schemeClr val="bg1"/>
              </a:solidFill>
              <a:latin typeface="Helvetica Neue"/>
              <a:ea typeface="Helvetica Neue"/>
              <a:cs typeface="Helvetica Neue"/>
              <a:sym typeface="Helvetica Neue"/>
            </a:endParaRPr>
          </a:p>
          <a:p>
            <a:pPr marL="0" lvl="0" indent="0" algn="l" rtl="0">
              <a:lnSpc>
                <a:spcPct val="120000"/>
              </a:lnSpc>
              <a:spcBef>
                <a:spcPts val="0"/>
              </a:spcBef>
              <a:spcAft>
                <a:spcPts val="0"/>
              </a:spcAft>
              <a:buClr>
                <a:schemeClr val="dk1"/>
              </a:buClr>
              <a:buSzPts val="900"/>
              <a:buNone/>
            </a:pPr>
            <a:endParaRPr sz="1100" dirty="0">
              <a:solidFill>
                <a:schemeClr val="bg1"/>
              </a:solidFill>
              <a:latin typeface="Helvetica Neue"/>
              <a:ea typeface="Helvetica Neue"/>
              <a:cs typeface="Helvetica Neue"/>
              <a:sym typeface="Helvetica Neue"/>
            </a:endParaRPr>
          </a:p>
        </p:txBody>
      </p:sp>
      <p:pic>
        <p:nvPicPr>
          <p:cNvPr id="287" name="Google Shape;287;p39"/>
          <p:cNvPicPr preferRelativeResize="0"/>
          <p:nvPr/>
        </p:nvPicPr>
        <p:blipFill>
          <a:blip r:embed="rId4">
            <a:alphaModFix/>
          </a:blip>
          <a:stretch>
            <a:fillRect/>
          </a:stretch>
        </p:blipFill>
        <p:spPr>
          <a:xfrm>
            <a:off x="6301044" y="1460499"/>
            <a:ext cx="1940982" cy="2222499"/>
          </a:xfrm>
          <a:prstGeom prst="rect">
            <a:avLst/>
          </a:prstGeom>
          <a:noFill/>
          <a:ln>
            <a:noFill/>
          </a:ln>
        </p:spPr>
      </p:pic>
      <p:pic>
        <p:nvPicPr>
          <p:cNvPr id="4" name="Google Shape;299;p40">
            <a:extLst>
              <a:ext uri="{FF2B5EF4-FFF2-40B4-BE49-F238E27FC236}">
                <a16:creationId xmlns:a16="http://schemas.microsoft.com/office/drawing/2014/main" id="{806648AE-32DD-9EEB-64F5-B6CF5A8C18E0}"/>
              </a:ext>
            </a:extLst>
          </p:cNvPr>
          <p:cNvPicPr preferRelativeResize="0"/>
          <p:nvPr/>
        </p:nvPicPr>
        <p:blipFill>
          <a:blip r:embed="rId5">
            <a:alphaModFix/>
          </a:blip>
          <a:stretch>
            <a:fillRect/>
          </a:stretch>
        </p:blipFill>
        <p:spPr>
          <a:xfrm>
            <a:off x="-6757585" y="-245826"/>
            <a:ext cx="4260279" cy="629168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250"/>
                                        <p:tgtEl>
                                          <p:spTgt spid="28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85"/>
                                        </p:tgtEl>
                                        <p:attrNameLst>
                                          <p:attrName>style.visibility</p:attrName>
                                        </p:attrNameLst>
                                      </p:cBhvr>
                                      <p:to>
                                        <p:strVal val="visible"/>
                                      </p:to>
                                    </p:set>
                                    <p:animEffect transition="in" filter="fade">
                                      <p:cBhvr>
                                        <p:cTn id="10"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5"/>
        <p:cNvGrpSpPr/>
        <p:nvPr/>
      </p:nvGrpSpPr>
      <p:grpSpPr>
        <a:xfrm>
          <a:off x="0" y="0"/>
          <a:ext cx="0" cy="0"/>
          <a:chOff x="0" y="0"/>
          <a:chExt cx="0" cy="0"/>
        </a:xfrm>
      </p:grpSpPr>
      <p:pic>
        <p:nvPicPr>
          <p:cNvPr id="7" name="Picture 6" descr="A room with many servers&#10;&#10;Description automatically generated with medium confidence">
            <a:extLst>
              <a:ext uri="{FF2B5EF4-FFF2-40B4-BE49-F238E27FC236}">
                <a16:creationId xmlns:a16="http://schemas.microsoft.com/office/drawing/2014/main" id="{4C561C46-78A3-4560-CEB3-DFBFD09FEEC1}"/>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0"/>
                    </a14:imgEffect>
                  </a14:imgLayer>
                </a14:imgProps>
              </a:ext>
            </a:extLst>
          </a:blip>
          <a:srcRect l="42070" r="26070" b="2757"/>
          <a:stretch/>
        </p:blipFill>
        <p:spPr>
          <a:xfrm flipH="1">
            <a:off x="-2" y="0"/>
            <a:ext cx="9144001" cy="15102961"/>
          </a:xfrm>
          <a:prstGeom prst="rect">
            <a:avLst/>
          </a:prstGeom>
        </p:spPr>
      </p:pic>
      <p:sp>
        <p:nvSpPr>
          <p:cNvPr id="308" name="Google Shape;308;p41"/>
          <p:cNvSpPr txBox="1">
            <a:spLocks noGrp="1"/>
          </p:cNvSpPr>
          <p:nvPr>
            <p:ph type="ctrTitle"/>
          </p:nvPr>
        </p:nvSpPr>
        <p:spPr>
          <a:xfrm>
            <a:off x="419414" y="836883"/>
            <a:ext cx="5760720" cy="3473933"/>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dk1"/>
              </a:buClr>
              <a:buSzPts val="4900"/>
              <a:buFont typeface="Play"/>
              <a:buNone/>
            </a:pPr>
            <a:r>
              <a:rPr lang="en" sz="4900" dirty="0">
                <a:solidFill>
                  <a:schemeClr val="bg1"/>
                </a:solidFill>
                <a:latin typeface="Helvetica Neue"/>
                <a:ea typeface="Helvetica Neue"/>
                <a:cs typeface="Helvetica Neue"/>
                <a:sym typeface="Helvetica Neue"/>
              </a:rPr>
              <a:t>Development – Back End</a:t>
            </a:r>
            <a:endParaRPr dirty="0">
              <a:solidFill>
                <a:schemeClr val="bg1"/>
              </a:solidFill>
              <a:latin typeface="Helvetica Neue"/>
              <a:ea typeface="Helvetica Neue"/>
              <a:cs typeface="Helvetica Neue"/>
              <a:sym typeface="Helvetica Neue"/>
            </a:endParaRPr>
          </a:p>
        </p:txBody>
      </p:sp>
      <p:cxnSp>
        <p:nvCxnSpPr>
          <p:cNvPr id="309" name="Google Shape;309;p41"/>
          <p:cNvCxnSpPr/>
          <p:nvPr/>
        </p:nvCxnSpPr>
        <p:spPr>
          <a:xfrm>
            <a:off x="542348" y="4701235"/>
            <a:ext cx="734147" cy="0"/>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7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4"/>
        <p:cNvGrpSpPr/>
        <p:nvPr/>
      </p:nvGrpSpPr>
      <p:grpSpPr>
        <a:xfrm>
          <a:off x="0" y="0"/>
          <a:ext cx="0" cy="0"/>
          <a:chOff x="0" y="0"/>
          <a:chExt cx="0" cy="0"/>
        </a:xfrm>
      </p:grpSpPr>
      <p:pic>
        <p:nvPicPr>
          <p:cNvPr id="3" name="Picture 2" descr="A room with many servers&#10;&#10;Description automatically generated with medium confidence">
            <a:extLst>
              <a:ext uri="{FF2B5EF4-FFF2-40B4-BE49-F238E27FC236}">
                <a16:creationId xmlns:a16="http://schemas.microsoft.com/office/drawing/2014/main" id="{C3BBEFED-8AC3-70A2-7BC7-A877B4875E5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0"/>
                    </a14:imgEffect>
                  </a14:imgLayer>
                </a14:imgProps>
              </a:ext>
            </a:extLst>
          </a:blip>
          <a:srcRect l="42070" r="26070" b="2757"/>
          <a:stretch/>
        </p:blipFill>
        <p:spPr>
          <a:xfrm flipH="1">
            <a:off x="0" y="-2076450"/>
            <a:ext cx="9144001" cy="15102961"/>
          </a:xfrm>
          <a:prstGeom prst="rect">
            <a:avLst/>
          </a:prstGeom>
        </p:spPr>
      </p:pic>
      <p:cxnSp>
        <p:nvCxnSpPr>
          <p:cNvPr id="315" name="Google Shape;315;p42"/>
          <p:cNvCxnSpPr/>
          <p:nvPr/>
        </p:nvCxnSpPr>
        <p:spPr>
          <a:xfrm>
            <a:off x="534924" y="773251"/>
            <a:ext cx="734147" cy="0"/>
          </a:xfrm>
          <a:prstGeom prst="straightConnector1">
            <a:avLst/>
          </a:prstGeom>
          <a:noFill/>
          <a:ln w="76200" cap="flat" cmpd="sng">
            <a:solidFill>
              <a:schemeClr val="accent1"/>
            </a:solidFill>
            <a:prstDash val="solid"/>
            <a:miter lim="800000"/>
            <a:headEnd type="none" w="sm" len="sm"/>
            <a:tailEnd type="none" w="sm" len="sm"/>
          </a:ln>
        </p:spPr>
      </p:cxnSp>
      <p:cxnSp>
        <p:nvCxnSpPr>
          <p:cNvPr id="317" name="Google Shape;317;p42"/>
          <p:cNvCxnSpPr/>
          <p:nvPr/>
        </p:nvCxnSpPr>
        <p:spPr>
          <a:xfrm rot="10800000" flipH="1">
            <a:off x="4254246" y="4700941"/>
            <a:ext cx="4889754" cy="1"/>
          </a:xfrm>
          <a:prstGeom prst="straightConnector1">
            <a:avLst/>
          </a:prstGeom>
          <a:noFill/>
          <a:ln w="76200" cap="flat" cmpd="sng">
            <a:solidFill>
              <a:schemeClr val="accent1"/>
            </a:solidFill>
            <a:prstDash val="solid"/>
            <a:miter lim="800000"/>
            <a:headEnd type="none" w="sm" len="sm"/>
            <a:tailEnd type="none" w="sm" len="sm"/>
          </a:ln>
        </p:spPr>
      </p:cxnSp>
      <p:sp>
        <p:nvSpPr>
          <p:cNvPr id="318" name="Google Shape;318;p42"/>
          <p:cNvSpPr txBox="1">
            <a:spLocks noGrp="1"/>
          </p:cNvSpPr>
          <p:nvPr>
            <p:ph type="title"/>
          </p:nvPr>
        </p:nvSpPr>
        <p:spPr>
          <a:xfrm>
            <a:off x="480059" y="880673"/>
            <a:ext cx="3195828" cy="82296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700"/>
              <a:buFont typeface="Play"/>
              <a:buNone/>
            </a:pPr>
            <a:r>
              <a:rPr lang="en" sz="2700" dirty="0">
                <a:solidFill>
                  <a:schemeClr val="bg1"/>
                </a:solidFill>
                <a:latin typeface="Helvetica Neue"/>
                <a:ea typeface="Helvetica Neue"/>
                <a:cs typeface="Helvetica Neue"/>
                <a:sym typeface="Helvetica Neue"/>
              </a:rPr>
              <a:t>Database</a:t>
            </a:r>
            <a:endParaRPr dirty="0">
              <a:solidFill>
                <a:schemeClr val="bg1"/>
              </a:solidFill>
              <a:latin typeface="Helvetica Neue"/>
              <a:ea typeface="Helvetica Neue"/>
              <a:cs typeface="Helvetica Neue"/>
              <a:sym typeface="Helvetica Neue"/>
            </a:endParaRPr>
          </a:p>
        </p:txBody>
      </p:sp>
      <p:sp>
        <p:nvSpPr>
          <p:cNvPr id="319" name="Google Shape;319;p42"/>
          <p:cNvSpPr txBox="1">
            <a:spLocks noGrp="1"/>
          </p:cNvSpPr>
          <p:nvPr>
            <p:ph type="body" idx="1"/>
          </p:nvPr>
        </p:nvSpPr>
        <p:spPr>
          <a:xfrm>
            <a:off x="802078" y="1352600"/>
            <a:ext cx="3042899" cy="2910228"/>
          </a:xfrm>
          <a:prstGeom prst="rect">
            <a:avLst/>
          </a:prstGeom>
          <a:solidFill>
            <a:schemeClr val="tx1">
              <a:alpha val="85000"/>
            </a:schemeClr>
          </a:solidFill>
          <a:ln>
            <a:noFill/>
          </a:ln>
        </p:spPr>
        <p:txBody>
          <a:bodyPr spcFirstLastPara="1" wrap="square" lIns="68575" tIns="34275" rIns="68575" bIns="34275" anchor="t" anchorCtr="0">
            <a:noAutofit/>
          </a:bodyPr>
          <a:lstStyle/>
          <a:p>
            <a:pPr marL="158115" lvl="0" indent="0" algn="l" rtl="0">
              <a:lnSpc>
                <a:spcPct val="120000"/>
              </a:lnSpc>
              <a:spcBef>
                <a:spcPts val="1900"/>
              </a:spcBef>
              <a:spcAft>
                <a:spcPts val="0"/>
              </a:spcAft>
              <a:buSzPct val="109090"/>
              <a:buNone/>
            </a:pPr>
            <a:r>
              <a:rPr lang="en" sz="1400" dirty="0">
                <a:solidFill>
                  <a:schemeClr val="bg1"/>
                </a:solidFill>
                <a:latin typeface="Helvetica Neue"/>
                <a:ea typeface="Helvetica Neue"/>
                <a:cs typeface="Helvetica Neue"/>
                <a:sym typeface="Helvetica Neue"/>
              </a:rPr>
              <a:t>Mongodb Atlas</a:t>
            </a:r>
            <a:endParaRPr sz="1400" dirty="0">
              <a:solidFill>
                <a:schemeClr val="bg1"/>
              </a:solidFill>
              <a:latin typeface="Helvetica Neue"/>
              <a:ea typeface="Helvetica Neue"/>
              <a:cs typeface="Helvetica Neue"/>
              <a:sym typeface="Helvetica Neue"/>
            </a:endParaRPr>
          </a:p>
          <a:p>
            <a:pPr marL="621189" lvl="1" indent="0" algn="l" rtl="0">
              <a:lnSpc>
                <a:spcPct val="120000"/>
              </a:lnSpc>
              <a:spcBef>
                <a:spcPts val="0"/>
              </a:spcBef>
              <a:spcAft>
                <a:spcPts val="0"/>
              </a:spcAft>
              <a:buSzPct val="100000"/>
              <a:buNone/>
            </a:pPr>
            <a:r>
              <a:rPr lang="en" dirty="0">
                <a:solidFill>
                  <a:schemeClr val="bg1"/>
                </a:solidFill>
                <a:latin typeface="Helvetica Neue"/>
                <a:ea typeface="Helvetica Neue"/>
                <a:cs typeface="Helvetica Neue"/>
                <a:sym typeface="Helvetica Neue"/>
              </a:rPr>
              <a:t>Used because it was free and requires minimal setup</a:t>
            </a:r>
            <a:endParaRPr dirty="0">
              <a:solidFill>
                <a:schemeClr val="bg1"/>
              </a:solidFill>
              <a:latin typeface="Helvetica Neue"/>
              <a:ea typeface="Helvetica Neue"/>
              <a:cs typeface="Helvetica Neue"/>
              <a:sym typeface="Helvetica Neue"/>
            </a:endParaRPr>
          </a:p>
          <a:p>
            <a:pPr marL="163989" lvl="0" indent="0" algn="l" rtl="0">
              <a:lnSpc>
                <a:spcPct val="120000"/>
              </a:lnSpc>
              <a:spcBef>
                <a:spcPts val="0"/>
              </a:spcBef>
              <a:spcAft>
                <a:spcPts val="0"/>
              </a:spcAft>
              <a:buSzPct val="100000"/>
              <a:buNone/>
            </a:pPr>
            <a:r>
              <a:rPr lang="en" sz="1400" dirty="0">
                <a:solidFill>
                  <a:schemeClr val="bg1"/>
                </a:solidFill>
                <a:latin typeface="Helvetica Neue"/>
                <a:ea typeface="Helvetica Neue"/>
                <a:cs typeface="Helvetica Neue"/>
                <a:sym typeface="Helvetica Neue"/>
              </a:rPr>
              <a:t>Prisma ORM</a:t>
            </a:r>
            <a:endParaRPr sz="1400" dirty="0">
              <a:solidFill>
                <a:schemeClr val="bg1"/>
              </a:solidFill>
              <a:latin typeface="Helvetica Neue"/>
              <a:ea typeface="Helvetica Neue"/>
              <a:cs typeface="Helvetica Neue"/>
              <a:sym typeface="Helvetica Neue"/>
            </a:endParaRPr>
          </a:p>
          <a:p>
            <a:pPr marL="621189" lvl="1" indent="0" algn="l" rtl="0">
              <a:lnSpc>
                <a:spcPct val="120000"/>
              </a:lnSpc>
              <a:spcBef>
                <a:spcPts val="0"/>
              </a:spcBef>
              <a:spcAft>
                <a:spcPts val="0"/>
              </a:spcAft>
              <a:buSzPct val="100000"/>
              <a:buNone/>
            </a:pPr>
            <a:r>
              <a:rPr lang="en" dirty="0">
                <a:solidFill>
                  <a:schemeClr val="bg1"/>
                </a:solidFill>
                <a:latin typeface="Helvetica Neue"/>
                <a:ea typeface="Helvetica Neue"/>
                <a:cs typeface="Helvetica Neue"/>
                <a:sym typeface="Helvetica Neue"/>
              </a:rPr>
              <a:t>ORMs help abstract away writing queries.</a:t>
            </a:r>
            <a:endParaRPr dirty="0">
              <a:solidFill>
                <a:schemeClr val="bg1"/>
              </a:solidFill>
              <a:latin typeface="Helvetica Neue"/>
              <a:ea typeface="Helvetica Neue"/>
              <a:cs typeface="Helvetica Neue"/>
              <a:sym typeface="Helvetica Neue"/>
            </a:endParaRPr>
          </a:p>
          <a:p>
            <a:pPr marL="163989" lvl="0" indent="0" algn="l" rtl="0">
              <a:lnSpc>
                <a:spcPct val="120000"/>
              </a:lnSpc>
              <a:spcBef>
                <a:spcPts val="0"/>
              </a:spcBef>
              <a:spcAft>
                <a:spcPts val="0"/>
              </a:spcAft>
              <a:buSzPct val="100000"/>
              <a:buNone/>
            </a:pPr>
            <a:r>
              <a:rPr lang="en" sz="1400" dirty="0">
                <a:solidFill>
                  <a:schemeClr val="bg1"/>
                </a:solidFill>
                <a:latin typeface="Helvetica Neue"/>
                <a:ea typeface="Helvetica Neue"/>
                <a:cs typeface="Helvetica Neue"/>
                <a:sym typeface="Helvetica Neue"/>
              </a:rPr>
              <a:t>Made sure to have cascading deletes if the </a:t>
            </a:r>
            <a:r>
              <a:rPr lang="en" sz="1400" b="1" dirty="0">
                <a:solidFill>
                  <a:schemeClr val="bg1"/>
                </a:solidFill>
                <a:latin typeface="Helvetica Neue"/>
                <a:ea typeface="Helvetica Neue"/>
                <a:cs typeface="Helvetica Neue"/>
                <a:sym typeface="Helvetica Neue"/>
              </a:rPr>
              <a:t>one</a:t>
            </a:r>
            <a:r>
              <a:rPr lang="en" sz="1400" dirty="0">
                <a:solidFill>
                  <a:schemeClr val="bg1"/>
                </a:solidFill>
                <a:latin typeface="Helvetica Neue"/>
                <a:ea typeface="Helvetica Neue"/>
                <a:cs typeface="Helvetica Neue"/>
                <a:sym typeface="Helvetica Neue"/>
              </a:rPr>
              <a:t> in </a:t>
            </a:r>
            <a:r>
              <a:rPr lang="en" sz="1400" b="1" dirty="0">
                <a:solidFill>
                  <a:schemeClr val="bg1"/>
                </a:solidFill>
                <a:latin typeface="Helvetica Neue"/>
                <a:ea typeface="Helvetica Neue"/>
                <a:cs typeface="Helvetica Neue"/>
                <a:sym typeface="Helvetica Neue"/>
              </a:rPr>
              <a:t>one to many</a:t>
            </a:r>
            <a:r>
              <a:rPr lang="en" sz="1400" dirty="0">
                <a:solidFill>
                  <a:schemeClr val="bg1"/>
                </a:solidFill>
                <a:latin typeface="Helvetica Neue"/>
                <a:ea typeface="Helvetica Neue"/>
                <a:cs typeface="Helvetica Neue"/>
                <a:sym typeface="Helvetica Neue"/>
              </a:rPr>
              <a:t> gets deleted.</a:t>
            </a:r>
            <a:endParaRPr sz="1400" dirty="0">
              <a:solidFill>
                <a:schemeClr val="bg1"/>
              </a:solidFill>
              <a:latin typeface="Helvetica Neue"/>
              <a:ea typeface="Helvetica Neue"/>
              <a:cs typeface="Helvetica Neue"/>
              <a:sym typeface="Helvetica Neue"/>
            </a:endParaRPr>
          </a:p>
        </p:txBody>
      </p:sp>
      <p:pic>
        <p:nvPicPr>
          <p:cNvPr id="320" name="Google Shape;320;p42"/>
          <p:cNvPicPr preferRelativeResize="0"/>
          <p:nvPr/>
        </p:nvPicPr>
        <p:blipFill>
          <a:blip r:embed="rId5">
            <a:alphaModFix/>
          </a:blip>
          <a:stretch>
            <a:fillRect/>
          </a:stretch>
        </p:blipFill>
        <p:spPr>
          <a:xfrm>
            <a:off x="4319925" y="1352600"/>
            <a:ext cx="4778327" cy="2182925"/>
          </a:xfrm>
          <a:prstGeom prst="rect">
            <a:avLst/>
          </a:prstGeom>
          <a:solidFill>
            <a:schemeClr val="lt1"/>
          </a:solidFill>
          <a:ln w="38100" cap="flat" cmpd="sng">
            <a:solidFill>
              <a:srgbClr val="1973EB"/>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25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5"/>
        <p:cNvGrpSpPr/>
        <p:nvPr/>
      </p:nvGrpSpPr>
      <p:grpSpPr>
        <a:xfrm>
          <a:off x="0" y="0"/>
          <a:ext cx="0" cy="0"/>
          <a:chOff x="0" y="0"/>
          <a:chExt cx="0" cy="0"/>
        </a:xfrm>
      </p:grpSpPr>
      <p:pic>
        <p:nvPicPr>
          <p:cNvPr id="2" name="Picture 1" descr="A room with many servers&#10;&#10;Description automatically generated with medium confidence">
            <a:extLst>
              <a:ext uri="{FF2B5EF4-FFF2-40B4-BE49-F238E27FC236}">
                <a16:creationId xmlns:a16="http://schemas.microsoft.com/office/drawing/2014/main" id="{ECBDF050-3B84-0B9A-F8E6-B6ECF11478DC}"/>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0"/>
                    </a14:imgEffect>
                  </a14:imgLayer>
                </a14:imgProps>
              </a:ext>
            </a:extLst>
          </a:blip>
          <a:srcRect l="42070" r="26070" b="2757"/>
          <a:stretch/>
        </p:blipFill>
        <p:spPr>
          <a:xfrm flipH="1">
            <a:off x="-55" y="-5559030"/>
            <a:ext cx="9144001" cy="15102961"/>
          </a:xfrm>
          <a:prstGeom prst="rect">
            <a:avLst/>
          </a:prstGeom>
        </p:spPr>
      </p:pic>
      <p:cxnSp>
        <p:nvCxnSpPr>
          <p:cNvPr id="326" name="Google Shape;326;p43"/>
          <p:cNvCxnSpPr/>
          <p:nvPr/>
        </p:nvCxnSpPr>
        <p:spPr>
          <a:xfrm>
            <a:off x="534924" y="773251"/>
            <a:ext cx="734100" cy="0"/>
          </a:xfrm>
          <a:prstGeom prst="straightConnector1">
            <a:avLst/>
          </a:prstGeom>
          <a:noFill/>
          <a:ln w="76200" cap="flat" cmpd="sng">
            <a:solidFill>
              <a:schemeClr val="accent1"/>
            </a:solidFill>
            <a:prstDash val="solid"/>
            <a:miter lim="800000"/>
            <a:headEnd type="none" w="sm" len="sm"/>
            <a:tailEnd type="none" w="sm" len="sm"/>
          </a:ln>
        </p:spPr>
      </p:cxnSp>
      <p:cxnSp>
        <p:nvCxnSpPr>
          <p:cNvPr id="328" name="Google Shape;328;p43"/>
          <p:cNvCxnSpPr/>
          <p:nvPr/>
        </p:nvCxnSpPr>
        <p:spPr>
          <a:xfrm>
            <a:off x="4254246" y="4700942"/>
            <a:ext cx="4889700" cy="0"/>
          </a:xfrm>
          <a:prstGeom prst="straightConnector1">
            <a:avLst/>
          </a:prstGeom>
          <a:noFill/>
          <a:ln w="76200" cap="flat" cmpd="sng">
            <a:solidFill>
              <a:schemeClr val="accent1"/>
            </a:solidFill>
            <a:prstDash val="solid"/>
            <a:miter lim="800000"/>
            <a:headEnd type="none" w="sm" len="sm"/>
            <a:tailEnd type="none" w="sm" len="sm"/>
          </a:ln>
        </p:spPr>
      </p:cxnSp>
      <p:sp>
        <p:nvSpPr>
          <p:cNvPr id="329" name="Google Shape;329;p43"/>
          <p:cNvSpPr txBox="1">
            <a:spLocks noGrp="1"/>
          </p:cNvSpPr>
          <p:nvPr>
            <p:ph type="title"/>
          </p:nvPr>
        </p:nvSpPr>
        <p:spPr>
          <a:xfrm>
            <a:off x="1376045" y="411581"/>
            <a:ext cx="3195900" cy="111240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 sz="2700" dirty="0">
                <a:solidFill>
                  <a:schemeClr val="bg1"/>
                </a:solidFill>
                <a:latin typeface="Helvetica Neue"/>
                <a:ea typeface="Helvetica Neue"/>
                <a:cs typeface="Helvetica Neue"/>
                <a:sym typeface="Helvetica Neue"/>
              </a:rPr>
              <a:t>Authentication &amp; Authorization &amp; Security</a:t>
            </a:r>
            <a:endParaRPr dirty="0">
              <a:solidFill>
                <a:schemeClr val="bg1"/>
              </a:solidFill>
              <a:latin typeface="Helvetica Neue"/>
              <a:ea typeface="Helvetica Neue"/>
              <a:cs typeface="Helvetica Neue"/>
              <a:sym typeface="Helvetica Neue"/>
            </a:endParaRPr>
          </a:p>
        </p:txBody>
      </p:sp>
      <p:sp>
        <p:nvSpPr>
          <p:cNvPr id="330" name="Google Shape;330;p43"/>
          <p:cNvSpPr txBox="1">
            <a:spLocks noGrp="1"/>
          </p:cNvSpPr>
          <p:nvPr>
            <p:ph type="body" idx="1"/>
          </p:nvPr>
        </p:nvSpPr>
        <p:spPr>
          <a:xfrm>
            <a:off x="525273" y="1523981"/>
            <a:ext cx="3521400" cy="3091500"/>
          </a:xfrm>
          <a:prstGeom prst="rect">
            <a:avLst/>
          </a:prstGeom>
          <a:solidFill>
            <a:schemeClr val="tx1">
              <a:alpha val="85000"/>
            </a:schemeClr>
          </a:solidFill>
          <a:ln>
            <a:noFill/>
          </a:ln>
        </p:spPr>
        <p:txBody>
          <a:bodyPr spcFirstLastPara="1" wrap="square" lIns="68575" tIns="34275" rIns="68575" bIns="34275" anchor="t" anchorCtr="0">
            <a:noAutofit/>
          </a:bodyPr>
          <a:lstStyle/>
          <a:p>
            <a:pPr marL="158750" lvl="0" indent="0" algn="l" rtl="0">
              <a:lnSpc>
                <a:spcPct val="120000"/>
              </a:lnSpc>
              <a:spcBef>
                <a:spcPts val="1900"/>
              </a:spcBef>
              <a:spcAft>
                <a:spcPts val="0"/>
              </a:spcAft>
              <a:buSzPts val="1100"/>
              <a:buNone/>
            </a:pPr>
            <a:r>
              <a:rPr lang="en-US" sz="1400" dirty="0">
                <a:solidFill>
                  <a:schemeClr val="bg1"/>
                </a:solidFill>
                <a:latin typeface="Helvetica Neue"/>
                <a:ea typeface="Helvetica Neue"/>
                <a:cs typeface="Helvetica Neue"/>
                <a:sym typeface="Helvetica Neue"/>
              </a:rPr>
              <a:t>NextAuth.js V4</a:t>
            </a:r>
            <a:br>
              <a:rPr lang="en-US" sz="1400" dirty="0">
                <a:solidFill>
                  <a:schemeClr val="bg1"/>
                </a:solidFill>
                <a:latin typeface="Helvetica Neue"/>
                <a:ea typeface="Helvetica Neue"/>
                <a:cs typeface="Helvetica Neue"/>
                <a:sym typeface="Helvetica Neue"/>
              </a:rPr>
            </a:br>
            <a:r>
              <a:rPr lang="en-US" sz="1400" dirty="0">
                <a:solidFill>
                  <a:schemeClr val="bg1"/>
                </a:solidFill>
                <a:latin typeface="Helvetica Neue"/>
                <a:ea typeface="Helvetica Neue"/>
                <a:cs typeface="Helvetica Neue"/>
                <a:sym typeface="Helvetica Neue"/>
              </a:rPr>
              <a:t>Login using Username and Password</a:t>
            </a:r>
          </a:p>
          <a:p>
            <a:pPr marL="158750" lvl="0" indent="0" algn="l" rtl="0">
              <a:lnSpc>
                <a:spcPct val="120000"/>
              </a:lnSpc>
              <a:spcBef>
                <a:spcPts val="0"/>
              </a:spcBef>
              <a:spcAft>
                <a:spcPts val="0"/>
              </a:spcAft>
              <a:buSzPts val="1100"/>
              <a:buNone/>
            </a:pPr>
            <a:endParaRPr lang="en-US" sz="1400" dirty="0">
              <a:solidFill>
                <a:schemeClr val="bg1"/>
              </a:solidFill>
              <a:latin typeface="Helvetica Neue"/>
              <a:ea typeface="Helvetica Neue"/>
              <a:cs typeface="Helvetica Neue"/>
              <a:sym typeface="Helvetica Neue"/>
            </a:endParaRPr>
          </a:p>
          <a:p>
            <a:pPr marL="158750" lvl="0" indent="0" algn="l" rtl="0">
              <a:lnSpc>
                <a:spcPct val="120000"/>
              </a:lnSpc>
              <a:spcBef>
                <a:spcPts val="0"/>
              </a:spcBef>
              <a:spcAft>
                <a:spcPts val="0"/>
              </a:spcAft>
              <a:buSzPts val="1100"/>
              <a:buNone/>
            </a:pPr>
            <a:r>
              <a:rPr lang="en-US" sz="1400" dirty="0">
                <a:solidFill>
                  <a:schemeClr val="bg1"/>
                </a:solidFill>
                <a:latin typeface="Helvetica Neue"/>
                <a:ea typeface="Helvetica Neue"/>
                <a:cs typeface="Helvetica Neue"/>
                <a:sym typeface="Helvetica Neue"/>
              </a:rPr>
              <a:t>Users cannot access certain pages if:</a:t>
            </a:r>
          </a:p>
          <a:p>
            <a:pPr marL="615950" lvl="1" indent="0" algn="l" rtl="0">
              <a:lnSpc>
                <a:spcPct val="120000"/>
              </a:lnSpc>
              <a:spcBef>
                <a:spcPts val="0"/>
              </a:spcBef>
              <a:spcAft>
                <a:spcPts val="0"/>
              </a:spcAft>
              <a:buSzPts val="1100"/>
              <a:buNone/>
            </a:pPr>
            <a:r>
              <a:rPr lang="en-US" dirty="0">
                <a:solidFill>
                  <a:schemeClr val="bg1"/>
                </a:solidFill>
                <a:latin typeface="Helvetica Neue"/>
                <a:ea typeface="Helvetica Neue"/>
                <a:cs typeface="Helvetica Neue"/>
                <a:sym typeface="Helvetica Neue"/>
              </a:rPr>
              <a:t>They are not logged in.</a:t>
            </a:r>
          </a:p>
          <a:p>
            <a:pPr marL="615950" lvl="1" indent="0" algn="l" rtl="0">
              <a:lnSpc>
                <a:spcPct val="120000"/>
              </a:lnSpc>
              <a:spcBef>
                <a:spcPts val="0"/>
              </a:spcBef>
              <a:spcAft>
                <a:spcPts val="0"/>
              </a:spcAft>
              <a:buSzPts val="1100"/>
              <a:buNone/>
            </a:pPr>
            <a:r>
              <a:rPr lang="en-US" dirty="0">
                <a:solidFill>
                  <a:schemeClr val="bg1"/>
                </a:solidFill>
                <a:latin typeface="Helvetica Neue"/>
                <a:ea typeface="Helvetica Neue"/>
                <a:cs typeface="Helvetica Neue"/>
                <a:sym typeface="Helvetica Neue"/>
              </a:rPr>
              <a:t>They do not have sufficient role privileges</a:t>
            </a:r>
          </a:p>
        </p:txBody>
      </p:sp>
      <p:pic>
        <p:nvPicPr>
          <p:cNvPr id="331" name="Google Shape;331;p43"/>
          <p:cNvPicPr preferRelativeResize="0"/>
          <p:nvPr/>
        </p:nvPicPr>
        <p:blipFill>
          <a:blip r:embed="rId5">
            <a:alphaModFix/>
          </a:blip>
          <a:stretch>
            <a:fillRect/>
          </a:stretch>
        </p:blipFill>
        <p:spPr>
          <a:xfrm>
            <a:off x="4572000" y="1678625"/>
            <a:ext cx="4149075" cy="2782212"/>
          </a:xfrm>
          <a:prstGeom prst="rect">
            <a:avLst/>
          </a:prstGeom>
          <a:noFill/>
          <a:ln w="38100" cap="flat" cmpd="sng">
            <a:solidFill>
              <a:srgbClr val="1973EB"/>
            </a:solidFill>
            <a:prstDash val="solid"/>
            <a:round/>
            <a:headEnd type="none" w="sm" len="sm"/>
            <a:tailEnd type="none" w="sm" len="sm"/>
          </a:ln>
        </p:spPr>
      </p:pic>
      <p:pic>
        <p:nvPicPr>
          <p:cNvPr id="332" name="Google Shape;332;p43"/>
          <p:cNvPicPr preferRelativeResize="0"/>
          <p:nvPr/>
        </p:nvPicPr>
        <p:blipFill>
          <a:blip r:embed="rId6">
            <a:alphaModFix/>
          </a:blip>
          <a:stretch>
            <a:fillRect/>
          </a:stretch>
        </p:blipFill>
        <p:spPr>
          <a:xfrm>
            <a:off x="4572000" y="93225"/>
            <a:ext cx="4149076" cy="1464725"/>
          </a:xfrm>
          <a:prstGeom prst="rect">
            <a:avLst/>
          </a:prstGeom>
          <a:noFill/>
          <a:ln w="38100" cap="flat" cmpd="sng">
            <a:solidFill>
              <a:srgbClr val="1973EB"/>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25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pic>
        <p:nvPicPr>
          <p:cNvPr id="2" name="Picture 1" descr="A room with many servers&#10;&#10;Description automatically generated with medium confidence">
            <a:extLst>
              <a:ext uri="{FF2B5EF4-FFF2-40B4-BE49-F238E27FC236}">
                <a16:creationId xmlns:a16="http://schemas.microsoft.com/office/drawing/2014/main" id="{B3306963-DCD4-651D-078F-CE5EE21D16C4}"/>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0"/>
                    </a14:imgEffect>
                  </a14:imgLayer>
                </a14:imgProps>
              </a:ext>
            </a:extLst>
          </a:blip>
          <a:srcRect l="42070" r="26070" b="2757"/>
          <a:stretch/>
        </p:blipFill>
        <p:spPr>
          <a:xfrm flipH="1">
            <a:off x="-55" y="-7108924"/>
            <a:ext cx="9144001" cy="15102961"/>
          </a:xfrm>
          <a:prstGeom prst="rect">
            <a:avLst/>
          </a:prstGeom>
        </p:spPr>
      </p:pic>
      <p:cxnSp>
        <p:nvCxnSpPr>
          <p:cNvPr id="338" name="Google Shape;338;p44"/>
          <p:cNvCxnSpPr/>
          <p:nvPr/>
        </p:nvCxnSpPr>
        <p:spPr>
          <a:xfrm>
            <a:off x="534924" y="773251"/>
            <a:ext cx="734100" cy="0"/>
          </a:xfrm>
          <a:prstGeom prst="straightConnector1">
            <a:avLst/>
          </a:prstGeom>
          <a:noFill/>
          <a:ln w="76200" cap="flat" cmpd="sng">
            <a:solidFill>
              <a:schemeClr val="accent1"/>
            </a:solidFill>
            <a:prstDash val="solid"/>
            <a:miter lim="800000"/>
            <a:headEnd type="none" w="sm" len="sm"/>
            <a:tailEnd type="none" w="sm" len="sm"/>
          </a:ln>
        </p:spPr>
      </p:cxnSp>
      <p:cxnSp>
        <p:nvCxnSpPr>
          <p:cNvPr id="340" name="Google Shape;340;p44"/>
          <p:cNvCxnSpPr/>
          <p:nvPr/>
        </p:nvCxnSpPr>
        <p:spPr>
          <a:xfrm>
            <a:off x="4254246" y="4700942"/>
            <a:ext cx="4889700" cy="0"/>
          </a:xfrm>
          <a:prstGeom prst="straightConnector1">
            <a:avLst/>
          </a:prstGeom>
          <a:noFill/>
          <a:ln w="76200" cap="flat" cmpd="sng">
            <a:solidFill>
              <a:schemeClr val="accent1"/>
            </a:solidFill>
            <a:prstDash val="solid"/>
            <a:miter lim="800000"/>
            <a:headEnd type="none" w="sm" len="sm"/>
            <a:tailEnd type="none" w="sm" len="sm"/>
          </a:ln>
        </p:spPr>
      </p:cxnSp>
      <p:sp>
        <p:nvSpPr>
          <p:cNvPr id="341" name="Google Shape;341;p44"/>
          <p:cNvSpPr txBox="1">
            <a:spLocks noGrp="1"/>
          </p:cNvSpPr>
          <p:nvPr>
            <p:ph type="title"/>
          </p:nvPr>
        </p:nvSpPr>
        <p:spPr>
          <a:xfrm>
            <a:off x="1414437" y="723263"/>
            <a:ext cx="3195900" cy="8229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700"/>
              <a:buFont typeface="Play"/>
              <a:buNone/>
            </a:pPr>
            <a:r>
              <a:rPr lang="en" sz="2700" dirty="0">
                <a:solidFill>
                  <a:schemeClr val="bg1"/>
                </a:solidFill>
                <a:latin typeface="Helvetica Neue"/>
                <a:ea typeface="Helvetica Neue"/>
                <a:cs typeface="Helvetica Neue"/>
                <a:sym typeface="Helvetica Neue"/>
              </a:rPr>
              <a:t>API</a:t>
            </a:r>
            <a:endParaRPr dirty="0">
              <a:solidFill>
                <a:schemeClr val="bg1"/>
              </a:solidFill>
              <a:latin typeface="Helvetica Neue"/>
              <a:ea typeface="Helvetica Neue"/>
              <a:cs typeface="Helvetica Neue"/>
              <a:sym typeface="Helvetica Neue"/>
            </a:endParaRPr>
          </a:p>
        </p:txBody>
      </p:sp>
      <p:sp>
        <p:nvSpPr>
          <p:cNvPr id="342" name="Google Shape;342;p44"/>
          <p:cNvSpPr txBox="1">
            <a:spLocks noGrp="1"/>
          </p:cNvSpPr>
          <p:nvPr>
            <p:ph type="body" idx="1"/>
          </p:nvPr>
        </p:nvSpPr>
        <p:spPr>
          <a:xfrm>
            <a:off x="140587" y="1329401"/>
            <a:ext cx="3629439" cy="2267936"/>
          </a:xfrm>
          <a:prstGeom prst="rect">
            <a:avLst/>
          </a:prstGeom>
          <a:solidFill>
            <a:schemeClr val="tx1">
              <a:alpha val="85000"/>
            </a:schemeClr>
          </a:solidFill>
          <a:ln>
            <a:noFill/>
          </a:ln>
        </p:spPr>
        <p:txBody>
          <a:bodyPr spcFirstLastPara="1" wrap="square" lIns="68575" tIns="34275" rIns="68575" bIns="34275" anchor="t" anchorCtr="0">
            <a:noAutofit/>
          </a:bodyPr>
          <a:lstStyle/>
          <a:p>
            <a:pPr marL="457200" lvl="0" indent="-299561" algn="l" rtl="0">
              <a:lnSpc>
                <a:spcPct val="110000"/>
              </a:lnSpc>
              <a:spcBef>
                <a:spcPts val="1900"/>
              </a:spcBef>
              <a:spcAft>
                <a:spcPts val="0"/>
              </a:spcAft>
              <a:buSzPts val="1118"/>
              <a:buFont typeface="Helvetica Neue"/>
              <a:buChar char="-"/>
            </a:pPr>
            <a:r>
              <a:rPr lang="en" sz="1400" b="1" dirty="0">
                <a:solidFill>
                  <a:schemeClr val="bg1"/>
                </a:solidFill>
                <a:latin typeface="Helvetica Neue"/>
                <a:ea typeface="Helvetica Neue"/>
                <a:cs typeface="Helvetica Neue"/>
                <a:sym typeface="Helvetica Neue"/>
              </a:rPr>
              <a:t>21 Endpoints</a:t>
            </a:r>
            <a:r>
              <a:rPr lang="en" sz="1400" dirty="0">
                <a:solidFill>
                  <a:schemeClr val="bg1"/>
                </a:solidFill>
                <a:latin typeface="Helvetica Neue"/>
                <a:ea typeface="Helvetica Neue"/>
                <a:cs typeface="Helvetica Neue"/>
                <a:sym typeface="Helvetica Neue"/>
              </a:rPr>
              <a:t> in total for our web app.</a:t>
            </a:r>
            <a:endParaRPr sz="1400" dirty="0">
              <a:solidFill>
                <a:schemeClr val="bg1"/>
              </a:solidFill>
              <a:latin typeface="Helvetica Neue"/>
              <a:ea typeface="Helvetica Neue"/>
              <a:cs typeface="Helvetica Neue"/>
              <a:sym typeface="Helvetica Neue"/>
            </a:endParaRPr>
          </a:p>
          <a:p>
            <a:pPr marL="457200" lvl="0" indent="-299561" algn="l" rtl="0">
              <a:lnSpc>
                <a:spcPct val="110000"/>
              </a:lnSpc>
              <a:spcBef>
                <a:spcPts val="0"/>
              </a:spcBef>
              <a:spcAft>
                <a:spcPts val="0"/>
              </a:spcAft>
              <a:buSzPts val="1118"/>
              <a:buFont typeface="Helvetica Neue"/>
              <a:buChar char="-"/>
            </a:pPr>
            <a:endParaRPr lang="en" sz="1400" dirty="0">
              <a:solidFill>
                <a:schemeClr val="bg1"/>
              </a:solidFill>
              <a:latin typeface="Helvetica Neue"/>
              <a:ea typeface="Helvetica Neue"/>
              <a:cs typeface="Helvetica Neue"/>
              <a:sym typeface="Helvetica Neue"/>
            </a:endParaRPr>
          </a:p>
          <a:p>
            <a:pPr marL="457200" lvl="0" indent="-299561" algn="l" rtl="0">
              <a:lnSpc>
                <a:spcPct val="110000"/>
              </a:lnSpc>
              <a:spcBef>
                <a:spcPts val="0"/>
              </a:spcBef>
              <a:spcAft>
                <a:spcPts val="0"/>
              </a:spcAft>
              <a:buSzPts val="1118"/>
              <a:buFont typeface="Helvetica Neue"/>
              <a:buChar char="-"/>
            </a:pPr>
            <a:r>
              <a:rPr lang="en" sz="1400" dirty="0">
                <a:solidFill>
                  <a:schemeClr val="bg1"/>
                </a:solidFill>
                <a:latin typeface="Helvetica Neue"/>
                <a:ea typeface="Helvetica Neue"/>
                <a:cs typeface="Helvetica Neue"/>
                <a:sym typeface="Helvetica Neue"/>
              </a:rPr>
              <a:t>Basic Error Handling for all endpoints and logged.</a:t>
            </a:r>
            <a:endParaRPr sz="1400" dirty="0">
              <a:solidFill>
                <a:schemeClr val="bg1"/>
              </a:solidFill>
              <a:latin typeface="Helvetica Neue"/>
              <a:ea typeface="Helvetica Neue"/>
              <a:cs typeface="Helvetica Neue"/>
              <a:sym typeface="Helvetica Neue"/>
            </a:endParaRPr>
          </a:p>
          <a:p>
            <a:pPr marL="457200" lvl="0" indent="-299561" algn="l" rtl="0">
              <a:lnSpc>
                <a:spcPct val="110000"/>
              </a:lnSpc>
              <a:spcBef>
                <a:spcPts val="0"/>
              </a:spcBef>
              <a:spcAft>
                <a:spcPts val="0"/>
              </a:spcAft>
              <a:buSzPts val="1118"/>
              <a:buFont typeface="Helvetica Neue"/>
              <a:buChar char="-"/>
            </a:pPr>
            <a:r>
              <a:rPr lang="en" sz="1400" dirty="0">
                <a:solidFill>
                  <a:schemeClr val="bg1"/>
                </a:solidFill>
                <a:latin typeface="Helvetica Neue"/>
                <a:ea typeface="Helvetica Neue"/>
                <a:cs typeface="Helvetica Neue"/>
                <a:sym typeface="Helvetica Neue"/>
              </a:rPr>
              <a:t>Since we are using Next.js you can choose to design your backend using </a:t>
            </a:r>
            <a:r>
              <a:rPr lang="en" sz="1400" b="1" dirty="0">
                <a:solidFill>
                  <a:schemeClr val="bg1"/>
                </a:solidFill>
                <a:latin typeface="Helvetica Neue"/>
                <a:ea typeface="Helvetica Neue"/>
                <a:cs typeface="Helvetica Neue"/>
                <a:sym typeface="Helvetica Neue"/>
              </a:rPr>
              <a:t>Server Actions</a:t>
            </a:r>
            <a:r>
              <a:rPr lang="en" sz="1400" dirty="0">
                <a:solidFill>
                  <a:schemeClr val="bg1"/>
                </a:solidFill>
                <a:latin typeface="Helvetica Neue"/>
                <a:ea typeface="Helvetica Neue"/>
                <a:cs typeface="Helvetica Neue"/>
                <a:sym typeface="Helvetica Neue"/>
              </a:rPr>
              <a:t> or </a:t>
            </a:r>
            <a:r>
              <a:rPr lang="en" sz="1400" b="1" dirty="0">
                <a:solidFill>
                  <a:schemeClr val="bg1"/>
                </a:solidFill>
                <a:latin typeface="Helvetica Neue"/>
                <a:ea typeface="Helvetica Neue"/>
                <a:cs typeface="Helvetica Neue"/>
                <a:sym typeface="Helvetica Neue"/>
              </a:rPr>
              <a:t>Route Handler</a:t>
            </a:r>
            <a:r>
              <a:rPr lang="en" sz="1400" dirty="0">
                <a:solidFill>
                  <a:schemeClr val="bg1"/>
                </a:solidFill>
                <a:latin typeface="Helvetica Neue"/>
                <a:ea typeface="Helvetica Neue"/>
                <a:cs typeface="Helvetica Neue"/>
                <a:sym typeface="Helvetica Neue"/>
              </a:rPr>
              <a:t>.</a:t>
            </a:r>
            <a:endParaRPr sz="1400" dirty="0">
              <a:solidFill>
                <a:schemeClr val="bg1"/>
              </a:solidFill>
              <a:latin typeface="Helvetica Neue"/>
              <a:ea typeface="Helvetica Neue"/>
              <a:cs typeface="Helvetica Neue"/>
              <a:sym typeface="Helvetica Neue"/>
            </a:endParaRPr>
          </a:p>
          <a:p>
            <a:pPr marL="0" lvl="0" indent="0" algn="l" rtl="0">
              <a:lnSpc>
                <a:spcPct val="110000"/>
              </a:lnSpc>
              <a:spcBef>
                <a:spcPts val="1900"/>
              </a:spcBef>
              <a:spcAft>
                <a:spcPts val="0"/>
              </a:spcAft>
              <a:buSzPts val="1018"/>
              <a:buNone/>
            </a:pPr>
            <a:endParaRPr sz="1117" dirty="0">
              <a:solidFill>
                <a:schemeClr val="bg1"/>
              </a:solidFill>
              <a:latin typeface="Helvetica Neue"/>
              <a:ea typeface="Helvetica Neue"/>
              <a:cs typeface="Helvetica Neue"/>
              <a:sym typeface="Helvetica Neue"/>
            </a:endParaRPr>
          </a:p>
          <a:p>
            <a:pPr marL="0" lvl="0" indent="0" algn="l" rtl="0">
              <a:lnSpc>
                <a:spcPct val="110000"/>
              </a:lnSpc>
              <a:spcBef>
                <a:spcPts val="1900"/>
              </a:spcBef>
              <a:spcAft>
                <a:spcPts val="0"/>
              </a:spcAft>
              <a:buClr>
                <a:schemeClr val="dk1"/>
              </a:buClr>
              <a:buSzPts val="833"/>
              <a:buNone/>
            </a:pPr>
            <a:endParaRPr sz="1117" dirty="0">
              <a:solidFill>
                <a:schemeClr val="bg1"/>
              </a:solidFill>
              <a:latin typeface="Helvetica Neue"/>
              <a:ea typeface="Helvetica Neue"/>
              <a:cs typeface="Helvetica Neue"/>
              <a:sym typeface="Helvetica Neue"/>
            </a:endParaRPr>
          </a:p>
        </p:txBody>
      </p:sp>
      <p:pic>
        <p:nvPicPr>
          <p:cNvPr id="343" name="Google Shape;343;p44"/>
          <p:cNvPicPr preferRelativeResize="0"/>
          <p:nvPr/>
        </p:nvPicPr>
        <p:blipFill>
          <a:blip r:embed="rId5">
            <a:alphaModFix/>
          </a:blip>
          <a:stretch>
            <a:fillRect/>
          </a:stretch>
        </p:blipFill>
        <p:spPr>
          <a:xfrm>
            <a:off x="4107937" y="640697"/>
            <a:ext cx="1776250" cy="3862104"/>
          </a:xfrm>
          <a:prstGeom prst="rect">
            <a:avLst/>
          </a:prstGeom>
          <a:solidFill>
            <a:schemeClr val="lt1"/>
          </a:solidFill>
          <a:ln w="38100" cap="flat" cmpd="sng">
            <a:solidFill>
              <a:srgbClr val="1973EB"/>
            </a:solidFill>
            <a:prstDash val="solid"/>
            <a:round/>
            <a:headEnd type="none" w="sm" len="sm"/>
            <a:tailEnd type="none" w="sm" len="sm"/>
          </a:ln>
        </p:spPr>
      </p:pic>
      <p:pic>
        <p:nvPicPr>
          <p:cNvPr id="344" name="Google Shape;344;p44"/>
          <p:cNvPicPr preferRelativeResize="0"/>
          <p:nvPr/>
        </p:nvPicPr>
        <p:blipFill>
          <a:blip r:embed="rId6">
            <a:alphaModFix/>
          </a:blip>
          <a:stretch>
            <a:fillRect/>
          </a:stretch>
        </p:blipFill>
        <p:spPr>
          <a:xfrm>
            <a:off x="6029600" y="1134713"/>
            <a:ext cx="3005574" cy="2874074"/>
          </a:xfrm>
          <a:prstGeom prst="rect">
            <a:avLst/>
          </a:prstGeom>
          <a:solidFill>
            <a:schemeClr val="lt1"/>
          </a:solidFill>
          <a:ln w="38100" cap="flat" cmpd="sng">
            <a:solidFill>
              <a:srgbClr val="1973EB"/>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25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pic>
        <p:nvPicPr>
          <p:cNvPr id="2" name="Picture 1" descr="A room with many servers&#10;&#10;Description automatically generated with medium confidence">
            <a:extLst>
              <a:ext uri="{FF2B5EF4-FFF2-40B4-BE49-F238E27FC236}">
                <a16:creationId xmlns:a16="http://schemas.microsoft.com/office/drawing/2014/main" id="{5C546B51-AACF-42B5-0D6E-F73131E8FCD5}"/>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0"/>
                    </a14:imgEffect>
                  </a14:imgLayer>
                </a14:imgProps>
              </a:ext>
            </a:extLst>
          </a:blip>
          <a:srcRect l="42070" r="26070" b="2757"/>
          <a:stretch/>
        </p:blipFill>
        <p:spPr>
          <a:xfrm flipH="1">
            <a:off x="0" y="-9959461"/>
            <a:ext cx="9144001" cy="15102961"/>
          </a:xfrm>
          <a:prstGeom prst="rect">
            <a:avLst/>
          </a:prstGeom>
        </p:spPr>
      </p:pic>
      <p:cxnSp>
        <p:nvCxnSpPr>
          <p:cNvPr id="350" name="Google Shape;350;p45"/>
          <p:cNvCxnSpPr/>
          <p:nvPr/>
        </p:nvCxnSpPr>
        <p:spPr>
          <a:xfrm>
            <a:off x="534924" y="773251"/>
            <a:ext cx="734100" cy="0"/>
          </a:xfrm>
          <a:prstGeom prst="straightConnector1">
            <a:avLst/>
          </a:prstGeom>
          <a:noFill/>
          <a:ln w="76200" cap="flat" cmpd="sng">
            <a:solidFill>
              <a:schemeClr val="accent1"/>
            </a:solidFill>
            <a:prstDash val="solid"/>
            <a:miter lim="800000"/>
            <a:headEnd type="none" w="sm" len="sm"/>
            <a:tailEnd type="none" w="sm" len="sm"/>
          </a:ln>
        </p:spPr>
      </p:cxnSp>
      <p:cxnSp>
        <p:nvCxnSpPr>
          <p:cNvPr id="352" name="Google Shape;352;p45"/>
          <p:cNvCxnSpPr/>
          <p:nvPr/>
        </p:nvCxnSpPr>
        <p:spPr>
          <a:xfrm>
            <a:off x="4254246" y="4700942"/>
            <a:ext cx="4889700" cy="0"/>
          </a:xfrm>
          <a:prstGeom prst="straightConnector1">
            <a:avLst/>
          </a:prstGeom>
          <a:noFill/>
          <a:ln w="76200" cap="flat" cmpd="sng">
            <a:solidFill>
              <a:schemeClr val="accent1"/>
            </a:solidFill>
            <a:prstDash val="solid"/>
            <a:miter lim="800000"/>
            <a:headEnd type="none" w="sm" len="sm"/>
            <a:tailEnd type="none" w="sm" len="sm"/>
          </a:ln>
        </p:spPr>
      </p:cxnSp>
      <p:sp>
        <p:nvSpPr>
          <p:cNvPr id="353" name="Google Shape;353;p45"/>
          <p:cNvSpPr txBox="1">
            <a:spLocks noGrp="1"/>
          </p:cNvSpPr>
          <p:nvPr>
            <p:ph type="title"/>
          </p:nvPr>
        </p:nvSpPr>
        <p:spPr>
          <a:xfrm>
            <a:off x="480059" y="832203"/>
            <a:ext cx="3195900" cy="8229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700"/>
              <a:buFont typeface="Play"/>
              <a:buNone/>
            </a:pPr>
            <a:r>
              <a:rPr lang="en" sz="2700" dirty="0">
                <a:solidFill>
                  <a:schemeClr val="bg1"/>
                </a:solidFill>
                <a:latin typeface="Helvetica Neue"/>
                <a:ea typeface="Helvetica Neue"/>
                <a:cs typeface="Helvetica Neue"/>
                <a:sym typeface="Helvetica Neue"/>
              </a:rPr>
              <a:t>Custom Hooks</a:t>
            </a:r>
            <a:endParaRPr dirty="0">
              <a:solidFill>
                <a:schemeClr val="bg1"/>
              </a:solidFill>
              <a:latin typeface="Helvetica Neue"/>
              <a:ea typeface="Helvetica Neue"/>
              <a:cs typeface="Helvetica Neue"/>
              <a:sym typeface="Helvetica Neue"/>
            </a:endParaRPr>
          </a:p>
        </p:txBody>
      </p:sp>
      <p:sp>
        <p:nvSpPr>
          <p:cNvPr id="354" name="Google Shape;354;p45"/>
          <p:cNvSpPr txBox="1">
            <a:spLocks noGrp="1"/>
          </p:cNvSpPr>
          <p:nvPr>
            <p:ph type="body" idx="1"/>
          </p:nvPr>
        </p:nvSpPr>
        <p:spPr>
          <a:xfrm>
            <a:off x="480059" y="1463475"/>
            <a:ext cx="3015955" cy="3091500"/>
          </a:xfrm>
          <a:prstGeom prst="rect">
            <a:avLst/>
          </a:prstGeom>
          <a:solidFill>
            <a:schemeClr val="tx1">
              <a:alpha val="85000"/>
            </a:schemeClr>
          </a:solidFill>
          <a:ln>
            <a:noFill/>
          </a:ln>
        </p:spPr>
        <p:txBody>
          <a:bodyPr spcFirstLastPara="1" wrap="square" lIns="68575" tIns="34275" rIns="68575" bIns="34275" anchor="t" anchorCtr="0">
            <a:normAutofit/>
          </a:bodyPr>
          <a:lstStyle/>
          <a:p>
            <a:pPr marL="158750" lvl="0" indent="0" algn="l" rtl="0">
              <a:lnSpc>
                <a:spcPct val="120000"/>
              </a:lnSpc>
              <a:spcBef>
                <a:spcPts val="1900"/>
              </a:spcBef>
              <a:spcAft>
                <a:spcPts val="0"/>
              </a:spcAft>
              <a:buSzPts val="1100"/>
              <a:buNone/>
            </a:pPr>
            <a:r>
              <a:rPr lang="en" sz="1400" dirty="0">
                <a:solidFill>
                  <a:schemeClr val="bg1"/>
                </a:solidFill>
                <a:latin typeface="Helvetica Neue"/>
                <a:ea typeface="Helvetica Neue"/>
                <a:cs typeface="Helvetica Neue"/>
                <a:sym typeface="Helvetica Neue"/>
              </a:rPr>
              <a:t>Custom </a:t>
            </a:r>
            <a:r>
              <a:rPr lang="en" sz="1400" b="1" dirty="0">
                <a:solidFill>
                  <a:schemeClr val="bg1"/>
                </a:solidFill>
                <a:latin typeface="Helvetica Neue"/>
                <a:ea typeface="Helvetica Neue"/>
                <a:cs typeface="Helvetica Neue"/>
                <a:sym typeface="Helvetica Neue"/>
              </a:rPr>
              <a:t>Reusable</a:t>
            </a:r>
            <a:r>
              <a:rPr lang="en" sz="1400" dirty="0">
                <a:solidFill>
                  <a:schemeClr val="bg1"/>
                </a:solidFill>
                <a:latin typeface="Helvetica Neue"/>
                <a:ea typeface="Helvetica Neue"/>
                <a:cs typeface="Helvetica Neue"/>
                <a:sym typeface="Helvetica Neue"/>
              </a:rPr>
              <a:t> React Hooks were used to encapsulate fetching logic away from the frontend page files.</a:t>
            </a:r>
            <a:endParaRPr sz="1400" dirty="0">
              <a:solidFill>
                <a:schemeClr val="bg1"/>
              </a:solidFill>
              <a:latin typeface="Helvetica Neue"/>
              <a:ea typeface="Helvetica Neue"/>
              <a:cs typeface="Helvetica Neue"/>
              <a:sym typeface="Helvetica Neue"/>
            </a:endParaRPr>
          </a:p>
          <a:p>
            <a:pPr marL="457200" lvl="0" indent="-298450" algn="l" rtl="0">
              <a:lnSpc>
                <a:spcPct val="120000"/>
              </a:lnSpc>
              <a:spcBef>
                <a:spcPts val="0"/>
              </a:spcBef>
              <a:spcAft>
                <a:spcPts val="0"/>
              </a:spcAft>
              <a:buSzPts val="1100"/>
              <a:buFont typeface="Helvetica Neue"/>
              <a:buChar char="-"/>
            </a:pPr>
            <a:endParaRPr lang="en" sz="1400" dirty="0">
              <a:solidFill>
                <a:schemeClr val="bg1"/>
              </a:solidFill>
              <a:latin typeface="Helvetica Neue"/>
              <a:ea typeface="Helvetica Neue"/>
              <a:cs typeface="Helvetica Neue"/>
              <a:sym typeface="Helvetica Neue"/>
            </a:endParaRPr>
          </a:p>
          <a:p>
            <a:pPr marL="158750" lvl="0" indent="0" algn="l" rtl="0">
              <a:lnSpc>
                <a:spcPct val="120000"/>
              </a:lnSpc>
              <a:spcBef>
                <a:spcPts val="0"/>
              </a:spcBef>
              <a:spcAft>
                <a:spcPts val="0"/>
              </a:spcAft>
              <a:buSzPts val="1100"/>
              <a:buNone/>
            </a:pPr>
            <a:r>
              <a:rPr lang="en" sz="1400" dirty="0">
                <a:solidFill>
                  <a:schemeClr val="bg1"/>
                </a:solidFill>
                <a:latin typeface="Helvetica Neue"/>
                <a:ea typeface="Helvetica Neue"/>
                <a:cs typeface="Helvetica Neue"/>
                <a:sym typeface="Helvetica Neue"/>
              </a:rPr>
              <a:t>17 Custom hooks were made by the Backend Team for the Frontend Team</a:t>
            </a:r>
            <a:endParaRPr sz="1400" dirty="0">
              <a:solidFill>
                <a:schemeClr val="bg1"/>
              </a:solidFill>
              <a:latin typeface="Helvetica Neue"/>
              <a:ea typeface="Helvetica Neue"/>
              <a:cs typeface="Helvetica Neue"/>
              <a:sym typeface="Helvetica Neue"/>
            </a:endParaRPr>
          </a:p>
          <a:p>
            <a:pPr marL="615950" lvl="1" indent="0" algn="l" rtl="0">
              <a:lnSpc>
                <a:spcPct val="120000"/>
              </a:lnSpc>
              <a:spcBef>
                <a:spcPts val="0"/>
              </a:spcBef>
              <a:spcAft>
                <a:spcPts val="0"/>
              </a:spcAft>
              <a:buSzPts val="1100"/>
              <a:buNone/>
            </a:pPr>
            <a:endParaRPr lang="en" sz="1100" dirty="0">
              <a:solidFill>
                <a:schemeClr val="bg1"/>
              </a:solidFill>
              <a:latin typeface="Helvetica Neue"/>
              <a:ea typeface="Helvetica Neue"/>
              <a:cs typeface="Helvetica Neue"/>
              <a:sym typeface="Helvetica Neue"/>
            </a:endParaRPr>
          </a:p>
        </p:txBody>
      </p:sp>
      <p:pic>
        <p:nvPicPr>
          <p:cNvPr id="355" name="Google Shape;355;p45"/>
          <p:cNvPicPr preferRelativeResize="0"/>
          <p:nvPr/>
        </p:nvPicPr>
        <p:blipFill>
          <a:blip r:embed="rId5">
            <a:alphaModFix/>
          </a:blip>
          <a:stretch>
            <a:fillRect/>
          </a:stretch>
        </p:blipFill>
        <p:spPr>
          <a:xfrm>
            <a:off x="4342065" y="3732075"/>
            <a:ext cx="4240185" cy="822900"/>
          </a:xfrm>
          <a:prstGeom prst="rect">
            <a:avLst/>
          </a:prstGeom>
          <a:noFill/>
          <a:ln w="38100" cap="flat" cmpd="sng">
            <a:solidFill>
              <a:srgbClr val="1973EB"/>
            </a:solidFill>
            <a:prstDash val="solid"/>
            <a:round/>
            <a:headEnd type="none" w="sm" len="sm"/>
            <a:tailEnd type="none" w="sm" len="sm"/>
          </a:ln>
        </p:spPr>
      </p:pic>
      <p:pic>
        <p:nvPicPr>
          <p:cNvPr id="356" name="Google Shape;356;p45"/>
          <p:cNvPicPr preferRelativeResize="0"/>
          <p:nvPr/>
        </p:nvPicPr>
        <p:blipFill>
          <a:blip r:embed="rId6">
            <a:alphaModFix/>
          </a:blip>
          <a:stretch>
            <a:fillRect/>
          </a:stretch>
        </p:blipFill>
        <p:spPr>
          <a:xfrm>
            <a:off x="4626375" y="85850"/>
            <a:ext cx="3671575" cy="3500250"/>
          </a:xfrm>
          <a:prstGeom prst="rect">
            <a:avLst/>
          </a:prstGeom>
          <a:noFill/>
          <a:ln w="38100" cap="flat" cmpd="sng">
            <a:solidFill>
              <a:srgbClr val="1973EB"/>
            </a:solidFill>
            <a:prstDash val="solid"/>
            <a:round/>
            <a:headEnd type="none" w="sm" len="sm"/>
            <a:tailEnd type="none" w="sm" len="sm"/>
          </a:ln>
        </p:spPr>
      </p:pic>
      <p:sp>
        <p:nvSpPr>
          <p:cNvPr id="3" name="Google Shape;362;p46">
            <a:extLst>
              <a:ext uri="{FF2B5EF4-FFF2-40B4-BE49-F238E27FC236}">
                <a16:creationId xmlns:a16="http://schemas.microsoft.com/office/drawing/2014/main" id="{EF5B1A16-D30A-F4AA-6BF1-AF87DE9DF40D}"/>
              </a:ext>
            </a:extLst>
          </p:cNvPr>
          <p:cNvSpPr/>
          <p:nvPr/>
        </p:nvSpPr>
        <p:spPr>
          <a:xfrm>
            <a:off x="0" y="5143500"/>
            <a:ext cx="9144000" cy="5143500"/>
          </a:xfrm>
          <a:prstGeom prst="rect">
            <a:avLst/>
          </a:prstGeom>
          <a:solidFill>
            <a:schemeClr val="tx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25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0"/>
        <p:cNvGrpSpPr/>
        <p:nvPr/>
      </p:nvGrpSpPr>
      <p:grpSpPr>
        <a:xfrm>
          <a:off x="0" y="0"/>
          <a:ext cx="0" cy="0"/>
          <a:chOff x="0" y="0"/>
          <a:chExt cx="0" cy="0"/>
        </a:xfrm>
      </p:grpSpPr>
      <p:sp>
        <p:nvSpPr>
          <p:cNvPr id="171" name="Google Shape;171;p29"/>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Play"/>
              <a:ea typeface="Play"/>
              <a:cs typeface="Play"/>
              <a:sym typeface="Play"/>
            </a:endParaRPr>
          </a:p>
        </p:txBody>
      </p:sp>
      <p:sp>
        <p:nvSpPr>
          <p:cNvPr id="2" name="Google Shape;149;p27">
            <a:extLst>
              <a:ext uri="{FF2B5EF4-FFF2-40B4-BE49-F238E27FC236}">
                <a16:creationId xmlns:a16="http://schemas.microsoft.com/office/drawing/2014/main" id="{8FD23428-C121-11A4-3AE7-5D614CD4DC69}"/>
              </a:ext>
            </a:extLst>
          </p:cNvPr>
          <p:cNvSpPr/>
          <p:nvPr/>
        </p:nvSpPr>
        <p:spPr>
          <a:xfrm>
            <a:off x="0" y="-1"/>
            <a:ext cx="9144000" cy="5143500"/>
          </a:xfrm>
          <a:prstGeom prst="rect">
            <a:avLst/>
          </a:prstGeom>
          <a:blipFill>
            <a:blip r:embed="rId3">
              <a:extLst>
                <a:ext uri="{BEBA8EAE-BF5A-486C-A8C5-ECC9F3942E4B}">
                  <a14:imgProps xmlns:a14="http://schemas.microsoft.com/office/drawing/2010/main">
                    <a14:imgLayer r:embed="rId4">
                      <a14:imgEffect>
                        <a14:artisticBlur radius="40"/>
                      </a14:imgEffect>
                    </a14:imgLayer>
                  </a14:imgProps>
                </a:ext>
              </a:extLst>
            </a:blip>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dirty="0">
              <a:solidFill>
                <a:srgbClr val="FFFFFF"/>
              </a:solidFill>
              <a:latin typeface="Play"/>
              <a:ea typeface="Play"/>
              <a:cs typeface="Play"/>
              <a:sym typeface="Play"/>
            </a:endParaRPr>
          </a:p>
        </p:txBody>
      </p:sp>
      <p:sp>
        <p:nvSpPr>
          <p:cNvPr id="173" name="Google Shape;173;p29"/>
          <p:cNvSpPr txBox="1">
            <a:spLocks noGrp="1"/>
          </p:cNvSpPr>
          <p:nvPr>
            <p:ph type="ctrTitle"/>
          </p:nvPr>
        </p:nvSpPr>
        <p:spPr>
          <a:xfrm>
            <a:off x="484861" y="2252931"/>
            <a:ext cx="4318971" cy="251689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rgbClr val="FFFFFF"/>
              </a:buClr>
              <a:buSzPts val="4500"/>
              <a:buFont typeface="Play"/>
              <a:buNone/>
            </a:pPr>
            <a:r>
              <a:rPr lang="en" sz="4500" dirty="0">
                <a:solidFill>
                  <a:srgbClr val="FFFFFF"/>
                </a:solidFill>
                <a:latin typeface="Helvetica Neue"/>
                <a:ea typeface="Helvetica Neue"/>
                <a:cs typeface="Helvetica Neue"/>
                <a:sym typeface="Helvetica Neue"/>
              </a:rPr>
              <a:t>Introduction to Coffee Spot</a:t>
            </a:r>
            <a:endParaRPr dirty="0">
              <a:latin typeface="Helvetica Neue"/>
              <a:ea typeface="Helvetica Neue"/>
              <a:cs typeface="Helvetica Neue"/>
              <a:sym typeface="Helvetica Neue"/>
            </a:endParaRPr>
          </a:p>
        </p:txBody>
      </p:sp>
      <p:cxnSp>
        <p:nvCxnSpPr>
          <p:cNvPr id="174" name="Google Shape;174;p29"/>
          <p:cNvCxnSpPr/>
          <p:nvPr/>
        </p:nvCxnSpPr>
        <p:spPr>
          <a:xfrm>
            <a:off x="1268773" y="773251"/>
            <a:ext cx="734147" cy="0"/>
          </a:xfrm>
          <a:prstGeom prst="straightConnector1">
            <a:avLst/>
          </a:prstGeom>
          <a:noFill/>
          <a:ln w="76200" cap="flat" cmpd="sng">
            <a:solidFill>
              <a:schemeClr val="accent1"/>
            </a:solidFill>
            <a:prstDash val="solid"/>
            <a:miter lim="800000"/>
            <a:headEnd type="none" w="sm" len="sm"/>
            <a:tailEnd type="none" w="sm" len="sm"/>
          </a:ln>
        </p:spPr>
      </p:cxnSp>
      <p:pic>
        <p:nvPicPr>
          <p:cNvPr id="175" name="Google Shape;175;p29" descr="A cartoon of a cat wearing a pink garment&#10;&#10;Description automatically generated"/>
          <p:cNvPicPr preferRelativeResize="0"/>
          <p:nvPr/>
        </p:nvPicPr>
        <p:blipFill rotWithShape="1">
          <a:blip r:embed="rId5">
            <a:alphaModFix/>
          </a:blip>
          <a:srcRect/>
          <a:stretch/>
        </p:blipFill>
        <p:spPr>
          <a:xfrm>
            <a:off x="4997418" y="1020830"/>
            <a:ext cx="2738444" cy="3101839"/>
          </a:xfrm>
          <a:prstGeom prst="rect">
            <a:avLst/>
          </a:prstGeom>
          <a:noFill/>
          <a:ln>
            <a:noFill/>
          </a:ln>
        </p:spPr>
      </p:pic>
      <p:cxnSp>
        <p:nvCxnSpPr>
          <p:cNvPr id="3" name="Google Shape;219;p33">
            <a:extLst>
              <a:ext uri="{FF2B5EF4-FFF2-40B4-BE49-F238E27FC236}">
                <a16:creationId xmlns:a16="http://schemas.microsoft.com/office/drawing/2014/main" id="{7984D6CA-1605-551F-1DD1-786F47BAF3D9}"/>
              </a:ext>
            </a:extLst>
          </p:cNvPr>
          <p:cNvCxnSpPr/>
          <p:nvPr/>
        </p:nvCxnSpPr>
        <p:spPr>
          <a:xfrm>
            <a:off x="534626" y="773251"/>
            <a:ext cx="734147" cy="0"/>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4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sp>
        <p:nvSpPr>
          <p:cNvPr id="362" name="Google Shape;362;p46"/>
          <p:cNvSpPr/>
          <p:nvPr/>
        </p:nvSpPr>
        <p:spPr>
          <a:xfrm>
            <a:off x="0" y="0"/>
            <a:ext cx="9144000" cy="5143500"/>
          </a:xfrm>
          <a:prstGeom prst="rect">
            <a:avLst/>
          </a:prstGeom>
          <a:solidFill>
            <a:schemeClr val="tx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sp>
        <p:nvSpPr>
          <p:cNvPr id="364" name="Google Shape;364;p46"/>
          <p:cNvSpPr txBox="1">
            <a:spLocks noGrp="1"/>
          </p:cNvSpPr>
          <p:nvPr>
            <p:ph type="ctrTitle"/>
          </p:nvPr>
        </p:nvSpPr>
        <p:spPr>
          <a:xfrm>
            <a:off x="317814" y="-2022431"/>
            <a:ext cx="5760720" cy="3473933"/>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dk1"/>
              </a:buClr>
              <a:buSzPts val="4900"/>
              <a:buFont typeface="Play"/>
              <a:buNone/>
            </a:pPr>
            <a:r>
              <a:rPr lang="en" sz="4900" dirty="0">
                <a:solidFill>
                  <a:schemeClr val="bg1"/>
                </a:solidFill>
                <a:latin typeface="Helvetica Neue"/>
                <a:ea typeface="Helvetica Neue"/>
                <a:cs typeface="Helvetica Neue"/>
                <a:sym typeface="Helvetica Neue"/>
              </a:rPr>
              <a:t>Takeaways </a:t>
            </a:r>
            <a:endParaRPr dirty="0">
              <a:solidFill>
                <a:schemeClr val="bg1"/>
              </a:solidFill>
              <a:latin typeface="Helvetica Neue"/>
              <a:ea typeface="Helvetica Neue"/>
              <a:cs typeface="Helvetica Neue"/>
              <a:sym typeface="Helvetica Neue"/>
            </a:endParaRPr>
          </a:p>
        </p:txBody>
      </p:sp>
      <p:cxnSp>
        <p:nvCxnSpPr>
          <p:cNvPr id="365" name="Google Shape;365;p46"/>
          <p:cNvCxnSpPr/>
          <p:nvPr/>
        </p:nvCxnSpPr>
        <p:spPr>
          <a:xfrm>
            <a:off x="542348" y="4701235"/>
            <a:ext cx="734147" cy="0"/>
          </a:xfrm>
          <a:prstGeom prst="straightConnector1">
            <a:avLst/>
          </a:prstGeom>
          <a:noFill/>
          <a:ln w="76200" cap="flat" cmpd="sng">
            <a:solidFill>
              <a:schemeClr val="accent1"/>
            </a:solidFill>
            <a:prstDash val="solid"/>
            <a:miter lim="800000"/>
            <a:headEnd type="none" w="sm" len="sm"/>
            <a:tailEnd type="none" w="sm" len="sm"/>
          </a:ln>
        </p:spPr>
      </p:cxnSp>
      <p:pic>
        <p:nvPicPr>
          <p:cNvPr id="6" name="Picture 5" descr="Chop chopsticks holding sushi on a black plate&#10;&#10;Description automatically generated">
            <a:extLst>
              <a:ext uri="{FF2B5EF4-FFF2-40B4-BE49-F238E27FC236}">
                <a16:creationId xmlns:a16="http://schemas.microsoft.com/office/drawing/2014/main" id="{81A038FA-7DFD-DF4A-3062-6B9877EEA837}"/>
              </a:ext>
            </a:extLst>
          </p:cNvPr>
          <p:cNvPicPr>
            <a:picLocks noChangeAspect="1"/>
          </p:cNvPicPr>
          <p:nvPr/>
        </p:nvPicPr>
        <p:blipFill>
          <a:blip r:embed="rId3"/>
          <a:srcRect b="17709"/>
          <a:stretch/>
        </p:blipFill>
        <p:spPr>
          <a:xfrm>
            <a:off x="0" y="5143500"/>
            <a:ext cx="9144000" cy="514349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7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2">
          <a:extLst>
            <a:ext uri="{FF2B5EF4-FFF2-40B4-BE49-F238E27FC236}">
              <a16:creationId xmlns:a16="http://schemas.microsoft.com/office/drawing/2014/main" id="{579790C8-0CDD-A3CF-30AD-0729BE12AD09}"/>
            </a:ext>
          </a:extLst>
        </p:cNvPr>
        <p:cNvGrpSpPr/>
        <p:nvPr/>
      </p:nvGrpSpPr>
      <p:grpSpPr>
        <a:xfrm>
          <a:off x="0" y="0"/>
          <a:ext cx="0" cy="0"/>
          <a:chOff x="0" y="0"/>
          <a:chExt cx="0" cy="0"/>
        </a:xfrm>
      </p:grpSpPr>
      <p:pic>
        <p:nvPicPr>
          <p:cNvPr id="2" name="Picture 1" descr="Chop chopsticks holding sushi on a black plate&#10;&#10;Description automatically generated">
            <a:extLst>
              <a:ext uri="{FF2B5EF4-FFF2-40B4-BE49-F238E27FC236}">
                <a16:creationId xmlns:a16="http://schemas.microsoft.com/office/drawing/2014/main" id="{FF2C668D-89CC-243C-2446-6910A6E38D7B}"/>
              </a:ext>
            </a:extLst>
          </p:cNvPr>
          <p:cNvPicPr>
            <a:picLocks noChangeAspect="1"/>
          </p:cNvPicPr>
          <p:nvPr/>
        </p:nvPicPr>
        <p:blipFill>
          <a:blip r:embed="rId3"/>
          <a:srcRect b="17709"/>
          <a:stretch/>
        </p:blipFill>
        <p:spPr>
          <a:xfrm>
            <a:off x="1" y="0"/>
            <a:ext cx="9144000" cy="5143499"/>
          </a:xfrm>
          <a:prstGeom prst="rect">
            <a:avLst/>
          </a:prstGeom>
        </p:spPr>
      </p:pic>
      <p:cxnSp>
        <p:nvCxnSpPr>
          <p:cNvPr id="393" name="Google Shape;393;p49">
            <a:extLst>
              <a:ext uri="{FF2B5EF4-FFF2-40B4-BE49-F238E27FC236}">
                <a16:creationId xmlns:a16="http://schemas.microsoft.com/office/drawing/2014/main" id="{D61282CB-FEBD-2A0D-4C09-86B90E4B0102}"/>
              </a:ext>
            </a:extLst>
          </p:cNvPr>
          <p:cNvCxnSpPr/>
          <p:nvPr/>
        </p:nvCxnSpPr>
        <p:spPr>
          <a:xfrm>
            <a:off x="534924" y="773251"/>
            <a:ext cx="734147" cy="0"/>
          </a:xfrm>
          <a:prstGeom prst="straightConnector1">
            <a:avLst/>
          </a:prstGeom>
          <a:noFill/>
          <a:ln w="76200" cap="flat" cmpd="sng">
            <a:solidFill>
              <a:schemeClr val="accent1"/>
            </a:solidFill>
            <a:prstDash val="solid"/>
            <a:miter lim="800000"/>
            <a:headEnd type="none" w="sm" len="sm"/>
            <a:tailEnd type="none" w="sm" len="sm"/>
          </a:ln>
        </p:spPr>
      </p:cxnSp>
      <p:cxnSp>
        <p:nvCxnSpPr>
          <p:cNvPr id="396" name="Google Shape;396;p49">
            <a:extLst>
              <a:ext uri="{FF2B5EF4-FFF2-40B4-BE49-F238E27FC236}">
                <a16:creationId xmlns:a16="http://schemas.microsoft.com/office/drawing/2014/main" id="{F9EE040F-C415-442D-086A-F3BC312F7087}"/>
              </a:ext>
            </a:extLst>
          </p:cNvPr>
          <p:cNvCxnSpPr/>
          <p:nvPr/>
        </p:nvCxnSpPr>
        <p:spPr>
          <a:xfrm>
            <a:off x="-1" y="4769430"/>
            <a:ext cx="6172200" cy="0"/>
          </a:xfrm>
          <a:prstGeom prst="straightConnector1">
            <a:avLst/>
          </a:prstGeom>
          <a:noFill/>
          <a:ln w="76200" cap="flat" cmpd="sng">
            <a:solidFill>
              <a:schemeClr val="accent1"/>
            </a:solidFill>
            <a:prstDash val="solid"/>
            <a:miter lim="800000"/>
            <a:headEnd type="none" w="sm" len="sm"/>
            <a:tailEnd type="none" w="sm" len="sm"/>
          </a:ln>
        </p:spPr>
      </p:cxnSp>
      <p:sp>
        <p:nvSpPr>
          <p:cNvPr id="3" name="Text Placeholder 2">
            <a:extLst>
              <a:ext uri="{FF2B5EF4-FFF2-40B4-BE49-F238E27FC236}">
                <a16:creationId xmlns:a16="http://schemas.microsoft.com/office/drawing/2014/main" id="{5E43D0C9-00C6-E2D5-EAC2-BCD6B5C13496}"/>
              </a:ext>
            </a:extLst>
          </p:cNvPr>
          <p:cNvSpPr>
            <a:spLocks noGrp="1"/>
          </p:cNvSpPr>
          <p:nvPr>
            <p:ph type="body" idx="1"/>
          </p:nvPr>
        </p:nvSpPr>
        <p:spPr>
          <a:xfrm>
            <a:off x="275061" y="1009947"/>
            <a:ext cx="3037372" cy="3522033"/>
          </a:xfrm>
          <a:solidFill>
            <a:schemeClr val="tx1">
              <a:alpha val="70000"/>
            </a:schemeClr>
          </a:solidFill>
        </p:spPr>
        <p:txBody>
          <a:bodyPr>
            <a:normAutofit lnSpcReduction="10000"/>
          </a:bodyPr>
          <a:lstStyle/>
          <a:p>
            <a:pPr marL="158750" lvl="0" indent="0" algn="l" rtl="0">
              <a:lnSpc>
                <a:spcPct val="120000"/>
              </a:lnSpc>
              <a:spcBef>
                <a:spcPts val="1900"/>
              </a:spcBef>
              <a:spcAft>
                <a:spcPts val="0"/>
              </a:spcAft>
              <a:buSzPts val="1100"/>
              <a:buNone/>
            </a:pPr>
            <a:r>
              <a:rPr lang="en-US" sz="1800" dirty="0">
                <a:solidFill>
                  <a:schemeClr val="bg1"/>
                </a:solidFill>
                <a:latin typeface="Helvetica Neue"/>
                <a:ea typeface="Helvetica Neue"/>
                <a:cs typeface="Helvetica Neue"/>
                <a:sym typeface="Helvetica Neue"/>
              </a:rPr>
              <a:t>There are a few things we didn’t get to do:</a:t>
            </a:r>
            <a:br>
              <a:rPr lang="en-US" sz="1200" dirty="0">
                <a:solidFill>
                  <a:schemeClr val="bg1"/>
                </a:solidFill>
                <a:latin typeface="Helvetica Neue"/>
                <a:ea typeface="Helvetica Neue"/>
                <a:cs typeface="Helvetica Neue"/>
                <a:sym typeface="Helvetica Neue"/>
              </a:rPr>
            </a:br>
            <a:r>
              <a:rPr lang="en-US" sz="1200" dirty="0">
                <a:solidFill>
                  <a:schemeClr val="bg1"/>
                </a:solidFill>
                <a:latin typeface="Helvetica Neue"/>
                <a:ea typeface="Helvetica Neue"/>
                <a:cs typeface="Helvetica Neue"/>
                <a:sym typeface="Helvetica Neue"/>
              </a:rPr>
              <a:t>	</a:t>
            </a:r>
            <a:br>
              <a:rPr lang="en-US" sz="1200" dirty="0">
                <a:solidFill>
                  <a:schemeClr val="bg1"/>
                </a:solidFill>
                <a:latin typeface="Helvetica Neue"/>
                <a:ea typeface="Helvetica Neue"/>
                <a:cs typeface="Helvetica Neue"/>
                <a:sym typeface="Helvetica Neue"/>
              </a:rPr>
            </a:br>
            <a:r>
              <a:rPr lang="en-US" sz="1200" dirty="0">
                <a:solidFill>
                  <a:schemeClr val="bg1"/>
                </a:solidFill>
                <a:latin typeface="Helvetica Neue"/>
                <a:ea typeface="Helvetica Neue"/>
                <a:cs typeface="Helvetica Neue"/>
                <a:sym typeface="Helvetica Neue"/>
              </a:rPr>
              <a:t>Modal Components for the Log in </a:t>
            </a:r>
          </a:p>
          <a:p>
            <a:pPr marL="158750" lvl="0" indent="0" algn="l" rtl="0">
              <a:lnSpc>
                <a:spcPct val="120000"/>
              </a:lnSpc>
              <a:spcBef>
                <a:spcPts val="1900"/>
              </a:spcBef>
              <a:spcAft>
                <a:spcPts val="0"/>
              </a:spcAft>
              <a:buSzPts val="1100"/>
              <a:buNone/>
            </a:pPr>
            <a:r>
              <a:rPr lang="en-US" sz="1200" dirty="0">
                <a:solidFill>
                  <a:schemeClr val="bg1"/>
                </a:solidFill>
                <a:latin typeface="Helvetica Neue"/>
                <a:ea typeface="Helvetica Neue"/>
                <a:cs typeface="Helvetica Neue"/>
                <a:sym typeface="Helvetica Neue"/>
              </a:rPr>
              <a:t>Recommendation Algorithm </a:t>
            </a:r>
          </a:p>
          <a:p>
            <a:pPr marL="158750" lvl="0" indent="0" algn="l" rtl="0">
              <a:lnSpc>
                <a:spcPct val="120000"/>
              </a:lnSpc>
              <a:spcBef>
                <a:spcPts val="1900"/>
              </a:spcBef>
              <a:spcAft>
                <a:spcPts val="0"/>
              </a:spcAft>
              <a:buSzPts val="1100"/>
              <a:buNone/>
            </a:pPr>
            <a:r>
              <a:rPr lang="en-US" sz="1200" dirty="0">
                <a:solidFill>
                  <a:schemeClr val="bg1"/>
                </a:solidFill>
                <a:latin typeface="Helvetica Neue"/>
                <a:ea typeface="Helvetica Neue"/>
                <a:cs typeface="Helvetica Neue"/>
                <a:sym typeface="Helvetica Neue"/>
              </a:rPr>
              <a:t>Reservation Functions 	</a:t>
            </a:r>
            <a:br>
              <a:rPr lang="en-US" sz="1200" dirty="0">
                <a:solidFill>
                  <a:schemeClr val="bg1"/>
                </a:solidFill>
                <a:latin typeface="Helvetica Neue"/>
                <a:ea typeface="Helvetica Neue"/>
                <a:cs typeface="Helvetica Neue"/>
                <a:sym typeface="Helvetica Neue"/>
              </a:rPr>
            </a:br>
            <a:br>
              <a:rPr lang="en-US" sz="1200" dirty="0">
                <a:solidFill>
                  <a:schemeClr val="bg1"/>
                </a:solidFill>
                <a:latin typeface="Helvetica Neue"/>
                <a:ea typeface="Helvetica Neue"/>
                <a:cs typeface="Helvetica Neue"/>
                <a:sym typeface="Helvetica Neue"/>
              </a:rPr>
            </a:br>
            <a:r>
              <a:rPr lang="en-US" sz="1200" dirty="0">
                <a:solidFill>
                  <a:schemeClr val="bg1"/>
                </a:solidFill>
                <a:latin typeface="Helvetica Neue"/>
                <a:ea typeface="Helvetica Neue"/>
                <a:cs typeface="Helvetica Neue"/>
                <a:sym typeface="Helvetica Neue"/>
              </a:rPr>
              <a:t>More Team Building Events</a:t>
            </a:r>
          </a:p>
          <a:p>
            <a:pPr marL="158750" lvl="0" indent="0" algn="l" rtl="0">
              <a:lnSpc>
                <a:spcPct val="120000"/>
              </a:lnSpc>
              <a:spcBef>
                <a:spcPts val="1900"/>
              </a:spcBef>
              <a:spcAft>
                <a:spcPts val="0"/>
              </a:spcAft>
              <a:buSzPts val="1100"/>
              <a:buNone/>
            </a:pPr>
            <a:r>
              <a:rPr lang="en-US" sz="1200" dirty="0">
                <a:solidFill>
                  <a:schemeClr val="bg1"/>
                </a:solidFill>
                <a:latin typeface="Helvetica Neue"/>
                <a:ea typeface="Helvetica Neue"/>
                <a:cs typeface="Helvetica Neue"/>
                <a:sym typeface="Helvetica Neue"/>
              </a:rPr>
              <a:t>(We went for sushi once and had coffee together. We plan on hotpot at some point)</a:t>
            </a:r>
          </a:p>
        </p:txBody>
      </p:sp>
      <p:sp>
        <p:nvSpPr>
          <p:cNvPr id="4" name="Google Shape;362;p46">
            <a:extLst>
              <a:ext uri="{FF2B5EF4-FFF2-40B4-BE49-F238E27FC236}">
                <a16:creationId xmlns:a16="http://schemas.microsoft.com/office/drawing/2014/main" id="{70C84757-29C2-66A9-E565-348839D27FCD}"/>
              </a:ext>
            </a:extLst>
          </p:cNvPr>
          <p:cNvSpPr/>
          <p:nvPr/>
        </p:nvSpPr>
        <p:spPr>
          <a:xfrm>
            <a:off x="-1" y="-5143500"/>
            <a:ext cx="9144000" cy="5143500"/>
          </a:xfrm>
          <a:prstGeom prst="rect">
            <a:avLst/>
          </a:prstGeom>
          <a:solidFill>
            <a:schemeClr val="tx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sp>
        <p:nvSpPr>
          <p:cNvPr id="5" name="Google Shape;362;p46">
            <a:extLst>
              <a:ext uri="{FF2B5EF4-FFF2-40B4-BE49-F238E27FC236}">
                <a16:creationId xmlns:a16="http://schemas.microsoft.com/office/drawing/2014/main" id="{051B08A8-8A6A-000B-A5CB-CC18342820AF}"/>
              </a:ext>
            </a:extLst>
          </p:cNvPr>
          <p:cNvSpPr/>
          <p:nvPr/>
        </p:nvSpPr>
        <p:spPr>
          <a:xfrm>
            <a:off x="-1" y="5143500"/>
            <a:ext cx="9144000" cy="5143500"/>
          </a:xfrm>
          <a:prstGeom prst="rect">
            <a:avLst/>
          </a:prstGeom>
          <a:solidFill>
            <a:schemeClr val="tx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spTree>
    <p:extLst>
      <p:ext uri="{BB962C8B-B14F-4D97-AF65-F5344CB8AC3E}">
        <p14:creationId xmlns:p14="http://schemas.microsoft.com/office/powerpoint/2010/main" val="3377644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4"/>
        <p:cNvGrpSpPr/>
        <p:nvPr/>
      </p:nvGrpSpPr>
      <p:grpSpPr>
        <a:xfrm>
          <a:off x="0" y="0"/>
          <a:ext cx="0" cy="0"/>
          <a:chOff x="0" y="0"/>
          <a:chExt cx="0" cy="0"/>
        </a:xfrm>
      </p:grpSpPr>
      <p:sp>
        <p:nvSpPr>
          <p:cNvPr id="415" name="Google Shape;415;p52"/>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sp>
        <p:nvSpPr>
          <p:cNvPr id="416" name="Google Shape;416;p52"/>
          <p:cNvSpPr/>
          <p:nvPr/>
        </p:nvSpPr>
        <p:spPr>
          <a:xfrm>
            <a:off x="0" y="0"/>
            <a:ext cx="9144000" cy="5143500"/>
          </a:xfrm>
          <a:prstGeom prst="rect">
            <a:avLst/>
          </a:prstGeom>
          <a:solidFill>
            <a:schemeClr val="tx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sp>
        <p:nvSpPr>
          <p:cNvPr id="417" name="Google Shape;417;p52"/>
          <p:cNvSpPr txBox="1">
            <a:spLocks noGrp="1"/>
          </p:cNvSpPr>
          <p:nvPr>
            <p:ph type="title"/>
          </p:nvPr>
        </p:nvSpPr>
        <p:spPr>
          <a:xfrm>
            <a:off x="534924" y="3660448"/>
            <a:ext cx="6121500" cy="10551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dk1"/>
              </a:buClr>
              <a:buSzPts val="4500"/>
              <a:buFont typeface="Play"/>
              <a:buNone/>
            </a:pPr>
            <a:r>
              <a:rPr lang="en" sz="4500" dirty="0">
                <a:solidFill>
                  <a:schemeClr val="bg1"/>
                </a:solidFill>
                <a:latin typeface="Helvetica Neue"/>
                <a:ea typeface="Helvetica Neue"/>
                <a:cs typeface="Helvetica Neue"/>
                <a:sym typeface="Helvetica Neue"/>
              </a:rPr>
              <a:t>Up Next: Demo</a:t>
            </a:r>
            <a:endParaRPr dirty="0">
              <a:solidFill>
                <a:schemeClr val="bg1"/>
              </a:solidFill>
              <a:latin typeface="Helvetica Neue"/>
              <a:ea typeface="Helvetica Neue"/>
              <a:cs typeface="Helvetica Neue"/>
              <a:sym typeface="Helvetica Neue"/>
            </a:endParaRPr>
          </a:p>
        </p:txBody>
      </p:sp>
      <p:cxnSp>
        <p:nvCxnSpPr>
          <p:cNvPr id="418" name="Google Shape;418;p52"/>
          <p:cNvCxnSpPr/>
          <p:nvPr/>
        </p:nvCxnSpPr>
        <p:spPr>
          <a:xfrm>
            <a:off x="534924" y="2442724"/>
            <a:ext cx="734100" cy="0"/>
          </a:xfrm>
          <a:prstGeom prst="straightConnector1">
            <a:avLst/>
          </a:prstGeom>
          <a:noFill/>
          <a:ln w="57150" cap="flat" cmpd="sng">
            <a:solidFill>
              <a:schemeClr val="accent1"/>
            </a:solidFill>
            <a:prstDash val="solid"/>
            <a:miter lim="800000"/>
            <a:headEnd type="none" w="sm" len="sm"/>
            <a:tailEnd type="none" w="sm" len="sm"/>
          </a:ln>
        </p:spPr>
      </p:cxnSp>
      <p:pic>
        <p:nvPicPr>
          <p:cNvPr id="3" name="Picture 2" descr="Chop chopsticks holding sushi on a black plate&#10;&#10;Description automatically generated">
            <a:extLst>
              <a:ext uri="{FF2B5EF4-FFF2-40B4-BE49-F238E27FC236}">
                <a16:creationId xmlns:a16="http://schemas.microsoft.com/office/drawing/2014/main" id="{BB6D4CDA-0887-105A-6757-255D457ED2E1}"/>
              </a:ext>
            </a:extLst>
          </p:cNvPr>
          <p:cNvPicPr>
            <a:picLocks noChangeAspect="1"/>
          </p:cNvPicPr>
          <p:nvPr/>
        </p:nvPicPr>
        <p:blipFill>
          <a:blip r:embed="rId3"/>
          <a:srcRect b="17709"/>
          <a:stretch/>
        </p:blipFill>
        <p:spPr>
          <a:xfrm>
            <a:off x="-4776" y="-5143499"/>
            <a:ext cx="9144000" cy="514349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cxnSp>
        <p:nvCxnSpPr>
          <p:cNvPr id="181" name="Google Shape;181;p30"/>
          <p:cNvCxnSpPr/>
          <p:nvPr/>
        </p:nvCxnSpPr>
        <p:spPr>
          <a:xfrm>
            <a:off x="534924" y="773251"/>
            <a:ext cx="734147" cy="0"/>
          </a:xfrm>
          <a:prstGeom prst="straightConnector1">
            <a:avLst/>
          </a:prstGeom>
          <a:noFill/>
          <a:ln w="76200" cap="flat" cmpd="sng">
            <a:solidFill>
              <a:schemeClr val="accent1"/>
            </a:solidFill>
            <a:prstDash val="solid"/>
            <a:miter lim="800000"/>
            <a:headEnd type="none" w="sm" len="sm"/>
            <a:tailEnd type="none" w="sm" len="sm"/>
          </a:ln>
        </p:spPr>
      </p:cxnSp>
      <p:sp>
        <p:nvSpPr>
          <p:cNvPr id="182" name="Google Shape;182;p30"/>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Play"/>
              <a:ea typeface="Play"/>
              <a:cs typeface="Play"/>
              <a:sym typeface="Play"/>
            </a:endParaRPr>
          </a:p>
        </p:txBody>
      </p:sp>
      <p:sp>
        <p:nvSpPr>
          <p:cNvPr id="5" name="Google Shape;149;p27">
            <a:extLst>
              <a:ext uri="{FF2B5EF4-FFF2-40B4-BE49-F238E27FC236}">
                <a16:creationId xmlns:a16="http://schemas.microsoft.com/office/drawing/2014/main" id="{EA8B0CCB-AEB4-B79B-9982-A09899DB4ECD}"/>
              </a:ext>
            </a:extLst>
          </p:cNvPr>
          <p:cNvSpPr/>
          <p:nvPr/>
        </p:nvSpPr>
        <p:spPr>
          <a:xfrm>
            <a:off x="0" y="0"/>
            <a:ext cx="9144000" cy="5143500"/>
          </a:xfrm>
          <a:prstGeom prst="rect">
            <a:avLst/>
          </a:prstGeom>
          <a:blipFill>
            <a:blip r:embed="rId3">
              <a:extLst>
                <a:ext uri="{BEBA8EAE-BF5A-486C-A8C5-ECC9F3942E4B}">
                  <a14:imgProps xmlns:a14="http://schemas.microsoft.com/office/drawing/2010/main">
                    <a14:imgLayer r:embed="rId4">
                      <a14:imgEffect>
                        <a14:artisticBlur radius="40"/>
                      </a14:imgEffect>
                    </a14:imgLayer>
                  </a14:imgProps>
                </a:ext>
              </a:extLst>
            </a:blip>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sp>
        <p:nvSpPr>
          <p:cNvPr id="185" name="Google Shape;185;p30"/>
          <p:cNvSpPr txBox="1">
            <a:spLocks noGrp="1"/>
          </p:cNvSpPr>
          <p:nvPr>
            <p:ph type="title"/>
          </p:nvPr>
        </p:nvSpPr>
        <p:spPr>
          <a:xfrm>
            <a:off x="705424" y="1173940"/>
            <a:ext cx="3499155" cy="857250"/>
          </a:xfrm>
          <a:prstGeom prst="rect">
            <a:avLst/>
          </a:prstGeom>
          <a:noFill/>
          <a:ln>
            <a:noFill/>
          </a:ln>
        </p:spPr>
        <p:txBody>
          <a:bodyPr spcFirstLastPara="1" wrap="square" lIns="68575" tIns="34275" rIns="68575" bIns="34275" anchor="t"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 sz="2800" dirty="0">
                <a:solidFill>
                  <a:schemeClr val="bg1"/>
                </a:solidFill>
                <a:latin typeface="Helvetica Neue"/>
                <a:ea typeface="Helvetica Neue"/>
                <a:cs typeface="Helvetica Neue"/>
                <a:sym typeface="Helvetica Neue"/>
              </a:rPr>
              <a:t>Concept and Purpose of Coffee Spot</a:t>
            </a:r>
            <a:endParaRPr dirty="0">
              <a:solidFill>
                <a:schemeClr val="bg1"/>
              </a:solidFill>
              <a:latin typeface="Helvetica Neue"/>
              <a:ea typeface="Helvetica Neue"/>
              <a:cs typeface="Helvetica Neue"/>
              <a:sym typeface="Helvetica Neue"/>
            </a:endParaRPr>
          </a:p>
        </p:txBody>
      </p:sp>
      <p:sp>
        <p:nvSpPr>
          <p:cNvPr id="186" name="Google Shape;186;p30"/>
          <p:cNvSpPr txBox="1">
            <a:spLocks noGrp="1"/>
          </p:cNvSpPr>
          <p:nvPr>
            <p:ph type="body" idx="1"/>
          </p:nvPr>
        </p:nvSpPr>
        <p:spPr>
          <a:xfrm>
            <a:off x="705424" y="2470823"/>
            <a:ext cx="3499160" cy="2293433"/>
          </a:xfrm>
          <a:prstGeom prst="rect">
            <a:avLst/>
          </a:prstGeom>
          <a:noFill/>
          <a:ln>
            <a:noFill/>
          </a:ln>
        </p:spPr>
        <p:txBody>
          <a:bodyPr spcFirstLastPara="1" wrap="square" lIns="68575" tIns="34275" rIns="68575" bIns="34275" anchor="t" anchorCtr="0">
            <a:normAutofit/>
          </a:bodyPr>
          <a:lstStyle/>
          <a:p>
            <a:pPr marL="0" lvl="0" indent="0" algn="l" rtl="0">
              <a:lnSpc>
                <a:spcPct val="110000"/>
              </a:lnSpc>
              <a:spcBef>
                <a:spcPts val="0"/>
              </a:spcBef>
              <a:spcAft>
                <a:spcPts val="0"/>
              </a:spcAft>
              <a:buClr>
                <a:schemeClr val="dk1"/>
              </a:buClr>
              <a:buSzPts val="900"/>
              <a:buNone/>
            </a:pPr>
            <a:r>
              <a:rPr lang="en" sz="1200" b="1" dirty="0">
                <a:solidFill>
                  <a:schemeClr val="bg1"/>
                </a:solidFill>
                <a:latin typeface="Helvetica Neue"/>
                <a:ea typeface="Helvetica Neue"/>
                <a:cs typeface="Helvetica Neue"/>
                <a:sym typeface="Helvetica Neue"/>
              </a:rPr>
              <a:t>Finding a 'Third Place'</a:t>
            </a:r>
            <a:endParaRPr sz="1600" dirty="0">
              <a:solidFill>
                <a:schemeClr val="bg1"/>
              </a:solidFill>
              <a:latin typeface="Helvetica Neue"/>
              <a:ea typeface="Helvetica Neue"/>
              <a:cs typeface="Helvetica Neue"/>
              <a:sym typeface="Helvetica Neue"/>
            </a:endParaRPr>
          </a:p>
          <a:p>
            <a:pPr marL="0" lvl="1" indent="0" algn="l" rtl="0">
              <a:lnSpc>
                <a:spcPct val="110000"/>
              </a:lnSpc>
              <a:spcBef>
                <a:spcPts val="400"/>
              </a:spcBef>
              <a:spcAft>
                <a:spcPts val="0"/>
              </a:spcAft>
              <a:buClr>
                <a:schemeClr val="dk1"/>
              </a:buClr>
              <a:buSzPts val="900"/>
              <a:buNone/>
            </a:pPr>
            <a:r>
              <a:rPr lang="en" sz="1200" dirty="0">
                <a:solidFill>
                  <a:schemeClr val="bg1"/>
                </a:solidFill>
                <a:latin typeface="Helvetica Neue"/>
                <a:ea typeface="Helvetica Neue"/>
                <a:cs typeface="Helvetica Neue"/>
                <a:sym typeface="Helvetica Neue"/>
              </a:rPr>
              <a:t>Coffee Spot provides users with a comprehensive and reliable database of </a:t>
            </a:r>
            <a:r>
              <a:rPr lang="en" sz="1200" b="1" dirty="0">
                <a:solidFill>
                  <a:schemeClr val="bg1"/>
                </a:solidFill>
                <a:latin typeface="Helvetica Neue"/>
                <a:ea typeface="Helvetica Neue"/>
                <a:cs typeface="Helvetica Neue"/>
                <a:sym typeface="Helvetica Neue"/>
              </a:rPr>
              <a:t>locations</a:t>
            </a:r>
            <a:r>
              <a:rPr lang="en" sz="1200" dirty="0">
                <a:solidFill>
                  <a:schemeClr val="bg1"/>
                </a:solidFill>
                <a:latin typeface="Helvetica Neue"/>
                <a:ea typeface="Helvetica Neue"/>
                <a:cs typeface="Helvetica Neue"/>
                <a:sym typeface="Helvetica Neue"/>
              </a:rPr>
              <a:t> that are suitable for studying or relaxing also know as a </a:t>
            </a:r>
            <a:r>
              <a:rPr lang="en" sz="1200" b="1" dirty="0">
                <a:solidFill>
                  <a:schemeClr val="bg1"/>
                </a:solidFill>
                <a:latin typeface="Helvetica Neue"/>
                <a:ea typeface="Helvetica Neue"/>
                <a:cs typeface="Helvetica Neue"/>
                <a:sym typeface="Helvetica Neue"/>
              </a:rPr>
              <a:t>‘Third Place'</a:t>
            </a:r>
            <a:r>
              <a:rPr lang="en" sz="1200" dirty="0">
                <a:solidFill>
                  <a:schemeClr val="bg1"/>
                </a:solidFill>
                <a:latin typeface="Helvetica Neue"/>
                <a:ea typeface="Helvetica Neue"/>
                <a:cs typeface="Helvetica Neue"/>
                <a:sym typeface="Helvetica Neue"/>
              </a:rPr>
              <a:t> - a location that is not their home or workplace, </a:t>
            </a:r>
            <a:endParaRPr sz="1600" dirty="0">
              <a:solidFill>
                <a:schemeClr val="bg1"/>
              </a:solidFill>
              <a:latin typeface="Helvetica Neue"/>
              <a:ea typeface="Helvetica Neue"/>
              <a:cs typeface="Helvetica Neue"/>
              <a:sym typeface="Helvetica Neue"/>
            </a:endParaRPr>
          </a:p>
          <a:p>
            <a:pPr marL="0" lvl="1" indent="0" algn="l" rtl="0">
              <a:lnSpc>
                <a:spcPct val="110000"/>
              </a:lnSpc>
              <a:spcBef>
                <a:spcPts val="400"/>
              </a:spcBef>
              <a:spcAft>
                <a:spcPts val="0"/>
              </a:spcAft>
              <a:buClr>
                <a:schemeClr val="dk1"/>
              </a:buClr>
              <a:buSzPts val="900"/>
              <a:buNone/>
            </a:pPr>
            <a:r>
              <a:rPr lang="en" sz="1200" dirty="0">
                <a:solidFill>
                  <a:schemeClr val="bg1"/>
                </a:solidFill>
                <a:latin typeface="Helvetica Neue"/>
                <a:ea typeface="Helvetica Neue"/>
                <a:cs typeface="Helvetica Neue"/>
                <a:sym typeface="Helvetica Neue"/>
              </a:rPr>
              <a:t>Simplifying the headache of finding the </a:t>
            </a:r>
            <a:r>
              <a:rPr lang="en" sz="1200" b="1" dirty="0">
                <a:solidFill>
                  <a:schemeClr val="bg1"/>
                </a:solidFill>
                <a:latin typeface="Helvetica Neue"/>
                <a:ea typeface="Helvetica Neue"/>
                <a:cs typeface="Helvetica Neue"/>
                <a:sym typeface="Helvetica Neue"/>
              </a:rPr>
              <a:t>perfect location </a:t>
            </a:r>
            <a:r>
              <a:rPr lang="en" sz="1200" dirty="0">
                <a:solidFill>
                  <a:schemeClr val="bg1"/>
                </a:solidFill>
                <a:latin typeface="Helvetica Neue"/>
                <a:ea typeface="Helvetica Neue"/>
                <a:cs typeface="Helvetica Neue"/>
                <a:sym typeface="Helvetica Neue"/>
              </a:rPr>
              <a:t>making it easier to </a:t>
            </a:r>
            <a:r>
              <a:rPr lang="en" sz="1200" b="1" dirty="0">
                <a:solidFill>
                  <a:schemeClr val="bg1"/>
                </a:solidFill>
                <a:latin typeface="Helvetica Neue"/>
                <a:ea typeface="Helvetica Neue"/>
                <a:cs typeface="Helvetica Neue"/>
                <a:sym typeface="Helvetica Neue"/>
              </a:rPr>
              <a:t>work</a:t>
            </a:r>
            <a:r>
              <a:rPr lang="en" sz="1200" dirty="0">
                <a:solidFill>
                  <a:schemeClr val="bg1"/>
                </a:solidFill>
                <a:latin typeface="Helvetica Neue"/>
                <a:ea typeface="Helvetica Neue"/>
                <a:cs typeface="Helvetica Neue"/>
                <a:sym typeface="Helvetica Neue"/>
              </a:rPr>
              <a:t> or </a:t>
            </a:r>
            <a:r>
              <a:rPr lang="en" sz="1200" b="1" dirty="0">
                <a:solidFill>
                  <a:schemeClr val="bg1"/>
                </a:solidFill>
                <a:latin typeface="Helvetica Neue"/>
                <a:ea typeface="Helvetica Neue"/>
                <a:cs typeface="Helvetica Neue"/>
                <a:sym typeface="Helvetica Neue"/>
              </a:rPr>
              <a:t>study</a:t>
            </a:r>
            <a:r>
              <a:rPr lang="en" sz="1200" dirty="0">
                <a:solidFill>
                  <a:schemeClr val="bg1"/>
                </a:solidFill>
                <a:latin typeface="Helvetica Neue"/>
                <a:ea typeface="Helvetica Neue"/>
                <a:cs typeface="Helvetica Neue"/>
                <a:sym typeface="Helvetica Neue"/>
              </a:rPr>
              <a:t>.</a:t>
            </a:r>
            <a:endParaRPr sz="1600" dirty="0">
              <a:solidFill>
                <a:schemeClr val="bg1"/>
              </a:solidFill>
              <a:latin typeface="Helvetica Neue"/>
              <a:ea typeface="Helvetica Neue"/>
              <a:cs typeface="Helvetica Neue"/>
              <a:sym typeface="Helvetica Neue"/>
            </a:endParaRPr>
          </a:p>
        </p:txBody>
      </p:sp>
      <p:cxnSp>
        <p:nvCxnSpPr>
          <p:cNvPr id="187" name="Google Shape;187;p30"/>
          <p:cNvCxnSpPr/>
          <p:nvPr/>
        </p:nvCxnSpPr>
        <p:spPr>
          <a:xfrm rot="10800000">
            <a:off x="4415555" y="958066"/>
            <a:ext cx="0" cy="3806190"/>
          </a:xfrm>
          <a:prstGeom prst="straightConnector1">
            <a:avLst/>
          </a:prstGeom>
          <a:noFill/>
          <a:ln w="76200" cap="flat" cmpd="sng">
            <a:solidFill>
              <a:schemeClr val="accent1"/>
            </a:solidFill>
            <a:prstDash val="solid"/>
            <a:miter lim="800000"/>
            <a:headEnd type="none" w="sm" len="sm"/>
            <a:tailEnd type="none" w="sm" len="sm"/>
          </a:ln>
        </p:spPr>
      </p:cxnSp>
      <p:cxnSp>
        <p:nvCxnSpPr>
          <p:cNvPr id="6" name="Google Shape;219;p33">
            <a:extLst>
              <a:ext uri="{FF2B5EF4-FFF2-40B4-BE49-F238E27FC236}">
                <a16:creationId xmlns:a16="http://schemas.microsoft.com/office/drawing/2014/main" id="{11412EB0-B45D-A081-0BD7-1A5937655B1E}"/>
              </a:ext>
            </a:extLst>
          </p:cNvPr>
          <p:cNvCxnSpPr/>
          <p:nvPr/>
        </p:nvCxnSpPr>
        <p:spPr>
          <a:xfrm>
            <a:off x="534626" y="773251"/>
            <a:ext cx="734147" cy="0"/>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25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pic>
        <p:nvPicPr>
          <p:cNvPr id="193" name="Google Shape;193;p31" descr="Smartphone taking a photo of coffee in Trieste , Italy."/>
          <p:cNvPicPr preferRelativeResize="0"/>
          <p:nvPr/>
        </p:nvPicPr>
        <p:blipFill rotWithShape="1">
          <a:blip r:embed="rId3">
            <a:alphaModFix/>
          </a:blip>
          <a:srcRect t="7865" b="7865"/>
          <a:stretch/>
        </p:blipFill>
        <p:spPr>
          <a:xfrm>
            <a:off x="364254" y="734306"/>
            <a:ext cx="6766559" cy="3806190"/>
          </a:xfrm>
          <a:prstGeom prst="rect">
            <a:avLst/>
          </a:prstGeom>
          <a:noFill/>
          <a:ln>
            <a:noFill/>
          </a:ln>
        </p:spPr>
      </p:pic>
      <p:cxnSp>
        <p:nvCxnSpPr>
          <p:cNvPr id="194" name="Google Shape;194;p31"/>
          <p:cNvCxnSpPr/>
          <p:nvPr/>
        </p:nvCxnSpPr>
        <p:spPr>
          <a:xfrm>
            <a:off x="534924" y="773251"/>
            <a:ext cx="734147" cy="0"/>
          </a:xfrm>
          <a:prstGeom prst="straightConnector1">
            <a:avLst/>
          </a:prstGeom>
          <a:noFill/>
          <a:ln w="76200" cap="flat" cmpd="sng">
            <a:solidFill>
              <a:schemeClr val="accent1"/>
            </a:solidFill>
            <a:prstDash val="solid"/>
            <a:miter lim="800000"/>
            <a:headEnd type="none" w="sm" len="sm"/>
            <a:tailEnd type="none" w="sm" len="sm"/>
          </a:ln>
        </p:spPr>
      </p:cxnSp>
      <p:sp>
        <p:nvSpPr>
          <p:cNvPr id="195" name="Google Shape;195;p31"/>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Play"/>
              <a:ea typeface="Play"/>
              <a:cs typeface="Play"/>
              <a:sym typeface="Play"/>
            </a:endParaRPr>
          </a:p>
        </p:txBody>
      </p:sp>
      <p:sp>
        <p:nvSpPr>
          <p:cNvPr id="196" name="Google Shape;196;p31"/>
          <p:cNvSpPr/>
          <p:nvPr/>
        </p:nvSpPr>
        <p:spPr>
          <a:xfrm>
            <a:off x="341170" y="734306"/>
            <a:ext cx="4332768" cy="380619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Play"/>
              <a:ea typeface="Play"/>
              <a:cs typeface="Play"/>
              <a:sym typeface="Play"/>
            </a:endParaRPr>
          </a:p>
        </p:txBody>
      </p:sp>
      <p:sp>
        <p:nvSpPr>
          <p:cNvPr id="2" name="Google Shape;149;p27">
            <a:extLst>
              <a:ext uri="{FF2B5EF4-FFF2-40B4-BE49-F238E27FC236}">
                <a16:creationId xmlns:a16="http://schemas.microsoft.com/office/drawing/2014/main" id="{2FE17433-1EC2-75A7-59B8-C5339A4973A0}"/>
              </a:ext>
            </a:extLst>
          </p:cNvPr>
          <p:cNvSpPr/>
          <p:nvPr/>
        </p:nvSpPr>
        <p:spPr>
          <a:xfrm flipH="1">
            <a:off x="0" y="0"/>
            <a:ext cx="9143998" cy="5143500"/>
          </a:xfrm>
          <a:prstGeom prst="rect">
            <a:avLst/>
          </a:prstGeom>
          <a:blipFill>
            <a:blip r:embed="rId4">
              <a:extLst>
                <a:ext uri="{BEBA8EAE-BF5A-486C-A8C5-ECC9F3942E4B}">
                  <a14:imgProps xmlns:a14="http://schemas.microsoft.com/office/drawing/2010/main">
                    <a14:imgLayer r:embed="rId5">
                      <a14:imgEffect>
                        <a14:artisticBlur radius="50"/>
                      </a14:imgEffect>
                    </a14:imgLayer>
                  </a14:imgProps>
                </a:ext>
              </a:extLst>
            </a:blip>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sp>
        <p:nvSpPr>
          <p:cNvPr id="197" name="Google Shape;197;p31"/>
          <p:cNvSpPr txBox="1">
            <a:spLocks noGrp="1"/>
          </p:cNvSpPr>
          <p:nvPr>
            <p:ph type="title"/>
          </p:nvPr>
        </p:nvSpPr>
        <p:spPr>
          <a:xfrm>
            <a:off x="4871807" y="910218"/>
            <a:ext cx="3499155" cy="85725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800"/>
              <a:buFont typeface="Play"/>
              <a:buNone/>
            </a:pPr>
            <a:r>
              <a:rPr lang="en" sz="2800" dirty="0">
                <a:solidFill>
                  <a:schemeClr val="bg1">
                    <a:lumMod val="95000"/>
                  </a:schemeClr>
                </a:solidFill>
                <a:latin typeface="Helvetica Neue"/>
                <a:ea typeface="Helvetica Neue"/>
                <a:cs typeface="Helvetica Neue"/>
                <a:sym typeface="Helvetica Neue"/>
              </a:rPr>
              <a:t>Inspiration Behind the App</a:t>
            </a:r>
            <a:endParaRPr dirty="0">
              <a:solidFill>
                <a:schemeClr val="bg1">
                  <a:lumMod val="95000"/>
                </a:schemeClr>
              </a:solidFill>
              <a:latin typeface="Helvetica Neue"/>
              <a:ea typeface="Helvetica Neue"/>
              <a:cs typeface="Helvetica Neue"/>
              <a:sym typeface="Helvetica Neue"/>
            </a:endParaRPr>
          </a:p>
        </p:txBody>
      </p:sp>
      <p:sp>
        <p:nvSpPr>
          <p:cNvPr id="198" name="Google Shape;198;p31"/>
          <p:cNvSpPr txBox="1">
            <a:spLocks noGrp="1"/>
          </p:cNvSpPr>
          <p:nvPr>
            <p:ph type="body" idx="1"/>
          </p:nvPr>
        </p:nvSpPr>
        <p:spPr>
          <a:xfrm>
            <a:off x="4871807" y="2271162"/>
            <a:ext cx="4260648" cy="2773028"/>
          </a:xfrm>
          <a:prstGeom prst="rect">
            <a:avLst/>
          </a:prstGeom>
          <a:noFill/>
          <a:ln>
            <a:noFill/>
          </a:ln>
        </p:spPr>
        <p:txBody>
          <a:bodyPr spcFirstLastPara="1" wrap="square" lIns="68575" tIns="34275" rIns="68575" bIns="34275" anchor="t" anchorCtr="0">
            <a:noAutofit/>
          </a:bodyPr>
          <a:lstStyle/>
          <a:p>
            <a:pPr marL="0" lvl="1" indent="0" algn="l" rtl="0">
              <a:lnSpc>
                <a:spcPct val="110000"/>
              </a:lnSpc>
              <a:spcBef>
                <a:spcPts val="400"/>
              </a:spcBef>
              <a:spcAft>
                <a:spcPts val="0"/>
              </a:spcAft>
              <a:buClr>
                <a:schemeClr val="dk1"/>
              </a:buClr>
              <a:buSzPts val="900"/>
              <a:buNone/>
            </a:pPr>
            <a:r>
              <a:rPr lang="en" sz="1100" dirty="0">
                <a:solidFill>
                  <a:schemeClr val="bg1">
                    <a:lumMod val="95000"/>
                  </a:schemeClr>
                </a:solidFill>
                <a:latin typeface="Helvetica Neue"/>
                <a:ea typeface="Helvetica Neue"/>
                <a:cs typeface="Helvetica Neue"/>
                <a:sym typeface="Helvetica Neue"/>
              </a:rPr>
              <a:t>Through brainstorming and discussing problems we face as students, the team had the shared issue of being able to find quiet and reliable study spaces.</a:t>
            </a:r>
          </a:p>
          <a:p>
            <a:pPr marL="0" lvl="1" indent="0" algn="l" rtl="0">
              <a:lnSpc>
                <a:spcPct val="110000"/>
              </a:lnSpc>
              <a:spcBef>
                <a:spcPts val="400"/>
              </a:spcBef>
              <a:spcAft>
                <a:spcPts val="0"/>
              </a:spcAft>
              <a:buClr>
                <a:schemeClr val="dk1"/>
              </a:buClr>
              <a:buSzPts val="900"/>
              <a:buNone/>
            </a:pPr>
            <a:endParaRPr lang="en" sz="1100" dirty="0">
              <a:solidFill>
                <a:schemeClr val="bg1">
                  <a:lumMod val="95000"/>
                </a:schemeClr>
              </a:solidFill>
              <a:latin typeface="Helvetica Neue"/>
              <a:ea typeface="Helvetica Neue"/>
              <a:cs typeface="Helvetica Neue"/>
              <a:sym typeface="Helvetica Neue"/>
            </a:endParaRPr>
          </a:p>
          <a:p>
            <a:pPr marL="0" lvl="1" indent="0" algn="l" rtl="0">
              <a:lnSpc>
                <a:spcPct val="110000"/>
              </a:lnSpc>
              <a:spcBef>
                <a:spcPts val="400"/>
              </a:spcBef>
              <a:spcAft>
                <a:spcPts val="0"/>
              </a:spcAft>
              <a:buClr>
                <a:schemeClr val="dk1"/>
              </a:buClr>
              <a:buSzPts val="900"/>
              <a:buNone/>
            </a:pPr>
            <a:r>
              <a:rPr lang="en" sz="1100" dirty="0">
                <a:solidFill>
                  <a:schemeClr val="bg1">
                    <a:lumMod val="95000"/>
                  </a:schemeClr>
                </a:solidFill>
                <a:latin typeface="Helvetica Neue"/>
                <a:ea typeface="Helvetica Neue"/>
                <a:cs typeface="Helvetica Neue"/>
                <a:sym typeface="Helvetica Neue"/>
              </a:rPr>
              <a:t>Websites such as google reviews and yelp focus on the service and food at a restaurant but fail to highlight amenities which cultivate a productive study space. </a:t>
            </a:r>
          </a:p>
          <a:p>
            <a:pPr marL="0" lvl="1" indent="0" algn="l" rtl="0">
              <a:lnSpc>
                <a:spcPct val="110000"/>
              </a:lnSpc>
              <a:spcBef>
                <a:spcPts val="400"/>
              </a:spcBef>
              <a:spcAft>
                <a:spcPts val="0"/>
              </a:spcAft>
              <a:buClr>
                <a:schemeClr val="dk1"/>
              </a:buClr>
              <a:buSzPts val="900"/>
              <a:buNone/>
            </a:pPr>
            <a:endParaRPr lang="en" sz="1100" dirty="0">
              <a:solidFill>
                <a:schemeClr val="bg1">
                  <a:lumMod val="95000"/>
                </a:schemeClr>
              </a:solidFill>
              <a:latin typeface="Helvetica Neue"/>
              <a:ea typeface="Helvetica Neue"/>
              <a:cs typeface="Helvetica Neue"/>
              <a:sym typeface="Helvetica Neue"/>
            </a:endParaRPr>
          </a:p>
          <a:p>
            <a:pPr marL="0" lvl="1" indent="0" algn="l" rtl="0">
              <a:lnSpc>
                <a:spcPct val="110000"/>
              </a:lnSpc>
              <a:spcBef>
                <a:spcPts val="400"/>
              </a:spcBef>
              <a:spcAft>
                <a:spcPts val="0"/>
              </a:spcAft>
              <a:buClr>
                <a:schemeClr val="dk1"/>
              </a:buClr>
              <a:buSzPts val="900"/>
              <a:buNone/>
            </a:pPr>
            <a:r>
              <a:rPr lang="en" sz="1100" dirty="0">
                <a:solidFill>
                  <a:schemeClr val="bg1">
                    <a:lumMod val="95000"/>
                  </a:schemeClr>
                </a:solidFill>
                <a:latin typeface="Helvetica Neue"/>
                <a:ea typeface="Helvetica Neue"/>
                <a:cs typeface="Helvetica Neue"/>
                <a:sym typeface="Helvetica Neue"/>
              </a:rPr>
              <a:t>With this in mind, we came up with the idea for Coffee Spot.</a:t>
            </a:r>
            <a:endParaRPr sz="1100" dirty="0">
              <a:solidFill>
                <a:schemeClr val="bg1">
                  <a:lumMod val="95000"/>
                </a:schemeClr>
              </a:solidFill>
              <a:latin typeface="Helvetica Neue"/>
              <a:ea typeface="Helvetica Neue"/>
              <a:cs typeface="Helvetica Neue"/>
              <a:sym typeface="Helvetica Neue"/>
            </a:endParaRPr>
          </a:p>
        </p:txBody>
      </p:sp>
      <p:cxnSp>
        <p:nvCxnSpPr>
          <p:cNvPr id="199" name="Google Shape;199;p31"/>
          <p:cNvCxnSpPr/>
          <p:nvPr/>
        </p:nvCxnSpPr>
        <p:spPr>
          <a:xfrm rot="10800000">
            <a:off x="9115710" y="1136524"/>
            <a:ext cx="0" cy="3806190"/>
          </a:xfrm>
          <a:prstGeom prst="straightConnector1">
            <a:avLst/>
          </a:prstGeom>
          <a:noFill/>
          <a:ln w="76200" cap="flat" cmpd="sng">
            <a:solidFill>
              <a:schemeClr val="accent1"/>
            </a:solidFill>
            <a:prstDash val="solid"/>
            <a:miter lim="800000"/>
            <a:headEnd type="none" w="sm" len="sm"/>
            <a:tailEnd type="none" w="sm" len="sm"/>
          </a:ln>
        </p:spPr>
      </p:cxnSp>
      <p:cxnSp>
        <p:nvCxnSpPr>
          <p:cNvPr id="3" name="Google Shape;219;p33">
            <a:extLst>
              <a:ext uri="{FF2B5EF4-FFF2-40B4-BE49-F238E27FC236}">
                <a16:creationId xmlns:a16="http://schemas.microsoft.com/office/drawing/2014/main" id="{BDB38878-5286-F7E6-A187-1692DB022291}"/>
              </a:ext>
            </a:extLst>
          </p:cNvPr>
          <p:cNvCxnSpPr/>
          <p:nvPr/>
        </p:nvCxnSpPr>
        <p:spPr>
          <a:xfrm>
            <a:off x="534626" y="773251"/>
            <a:ext cx="734147" cy="0"/>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25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cxnSp>
        <p:nvCxnSpPr>
          <p:cNvPr id="206" name="Google Shape;206;p32"/>
          <p:cNvCxnSpPr/>
          <p:nvPr/>
        </p:nvCxnSpPr>
        <p:spPr>
          <a:xfrm>
            <a:off x="534924" y="773251"/>
            <a:ext cx="734147" cy="0"/>
          </a:xfrm>
          <a:prstGeom prst="straightConnector1">
            <a:avLst/>
          </a:prstGeom>
          <a:noFill/>
          <a:ln w="76200" cap="flat" cmpd="sng">
            <a:solidFill>
              <a:schemeClr val="accent1"/>
            </a:solidFill>
            <a:prstDash val="solid"/>
            <a:miter lim="800000"/>
            <a:headEnd type="none" w="sm" len="sm"/>
            <a:tailEnd type="none" w="sm" len="sm"/>
          </a:ln>
        </p:spPr>
      </p:cxnSp>
      <p:sp>
        <p:nvSpPr>
          <p:cNvPr id="207" name="Google Shape;207;p32"/>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a:t> </a:t>
            </a:r>
            <a:endParaRPr lang="en-US" sz="1400" b="0" i="0" u="none" strike="noStrike" cap="none">
              <a:solidFill>
                <a:schemeClr val="lt1"/>
              </a:solidFill>
              <a:latin typeface="Play"/>
              <a:ea typeface="Play"/>
              <a:cs typeface="Play"/>
              <a:sym typeface="Play"/>
            </a:endParaRPr>
          </a:p>
        </p:txBody>
      </p:sp>
      <p:sp>
        <p:nvSpPr>
          <p:cNvPr id="7" name="Google Shape;149;p27">
            <a:extLst>
              <a:ext uri="{FF2B5EF4-FFF2-40B4-BE49-F238E27FC236}">
                <a16:creationId xmlns:a16="http://schemas.microsoft.com/office/drawing/2014/main" id="{042C2DE2-3209-5513-756B-30E5AB346A8F}"/>
              </a:ext>
            </a:extLst>
          </p:cNvPr>
          <p:cNvSpPr/>
          <p:nvPr/>
        </p:nvSpPr>
        <p:spPr>
          <a:xfrm>
            <a:off x="0" y="0"/>
            <a:ext cx="9144000" cy="5143500"/>
          </a:xfrm>
          <a:prstGeom prst="rect">
            <a:avLst/>
          </a:prstGeom>
          <a:blipFill>
            <a:blip r:embed="rId3">
              <a:extLst>
                <a:ext uri="{BEBA8EAE-BF5A-486C-A8C5-ECC9F3942E4B}">
                  <a14:imgProps xmlns:a14="http://schemas.microsoft.com/office/drawing/2010/main">
                    <a14:imgLayer r:embed="rId4">
                      <a14:imgEffect>
                        <a14:artisticBlur radius="40"/>
                      </a14:imgEffect>
                    </a14:imgLayer>
                  </a14:imgProps>
                </a:ext>
              </a:extLst>
            </a:blip>
            <a:stretch>
              <a:fillRect/>
            </a:stretch>
          </a:blip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lay"/>
              <a:buNone/>
            </a:pPr>
            <a:endParaRPr sz="1400" b="0" i="0" u="none" strike="noStrike" cap="none">
              <a:solidFill>
                <a:srgbClr val="FFFFFF"/>
              </a:solidFill>
              <a:latin typeface="Play"/>
              <a:ea typeface="Play"/>
              <a:cs typeface="Play"/>
              <a:sym typeface="Play"/>
            </a:endParaRPr>
          </a:p>
        </p:txBody>
      </p:sp>
      <p:pic>
        <p:nvPicPr>
          <p:cNvPr id="6" name="Content Placeholder 4" descr="People seated in coffee shop">
            <a:extLst>
              <a:ext uri="{FF2B5EF4-FFF2-40B4-BE49-F238E27FC236}">
                <a16:creationId xmlns:a16="http://schemas.microsoft.com/office/drawing/2014/main" id="{62A51443-B455-D7E1-13A0-402551DE5E0F}"/>
              </a:ext>
            </a:extLst>
          </p:cNvPr>
          <p:cNvPicPr>
            <a:picLocks noChangeAspect="1"/>
          </p:cNvPicPr>
          <p:nvPr/>
        </p:nvPicPr>
        <p:blipFill>
          <a:blip r:embed="rId5"/>
          <a:srcRect l="13000" r="21818" b="1"/>
          <a:stretch/>
        </p:blipFill>
        <p:spPr>
          <a:xfrm>
            <a:off x="4314206" y="363760"/>
            <a:ext cx="4572000" cy="4681912"/>
          </a:xfrm>
          <a:prstGeom prst="rect">
            <a:avLst/>
          </a:prstGeom>
          <a:noFill/>
          <a:ln>
            <a:noFill/>
          </a:ln>
        </p:spPr>
      </p:pic>
      <p:cxnSp>
        <p:nvCxnSpPr>
          <p:cNvPr id="209" name="Google Shape;209;p32"/>
          <p:cNvCxnSpPr/>
          <p:nvPr/>
        </p:nvCxnSpPr>
        <p:spPr>
          <a:xfrm rot="10800000" flipH="1">
            <a:off x="3996452" y="337855"/>
            <a:ext cx="4889754" cy="1"/>
          </a:xfrm>
          <a:prstGeom prst="straightConnector1">
            <a:avLst/>
          </a:prstGeom>
          <a:noFill/>
          <a:ln w="76200" cap="flat" cmpd="sng">
            <a:solidFill>
              <a:schemeClr val="accent1"/>
            </a:solidFill>
            <a:prstDash val="solid"/>
            <a:miter lim="800000"/>
            <a:headEnd type="none" w="sm" len="sm"/>
            <a:tailEnd type="none" w="sm" len="sm"/>
          </a:ln>
        </p:spPr>
      </p:cxnSp>
      <p:sp>
        <p:nvSpPr>
          <p:cNvPr id="210" name="Google Shape;210;p32"/>
          <p:cNvSpPr txBox="1">
            <a:spLocks noGrp="1"/>
          </p:cNvSpPr>
          <p:nvPr>
            <p:ph type="title"/>
          </p:nvPr>
        </p:nvSpPr>
        <p:spPr>
          <a:xfrm>
            <a:off x="838784" y="1288541"/>
            <a:ext cx="3195828" cy="82296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700"/>
              <a:buFont typeface="Play"/>
              <a:buNone/>
            </a:pPr>
            <a:r>
              <a:rPr lang="en" sz="2700" dirty="0">
                <a:solidFill>
                  <a:schemeClr val="bg1"/>
                </a:solidFill>
                <a:latin typeface="Helvetica Neue"/>
                <a:ea typeface="Helvetica Neue"/>
                <a:cs typeface="Helvetica Neue"/>
                <a:sym typeface="Helvetica Neue"/>
              </a:rPr>
              <a:t>Target Audience</a:t>
            </a:r>
            <a:endParaRPr dirty="0">
              <a:solidFill>
                <a:schemeClr val="bg1"/>
              </a:solidFill>
              <a:latin typeface="Helvetica Neue"/>
              <a:ea typeface="Helvetica Neue"/>
              <a:cs typeface="Helvetica Neue"/>
              <a:sym typeface="Helvetica Neue"/>
            </a:endParaRPr>
          </a:p>
        </p:txBody>
      </p:sp>
      <p:sp>
        <p:nvSpPr>
          <p:cNvPr id="211" name="Google Shape;211;p32"/>
          <p:cNvSpPr txBox="1">
            <a:spLocks noGrp="1"/>
          </p:cNvSpPr>
          <p:nvPr>
            <p:ph type="body" idx="1"/>
          </p:nvPr>
        </p:nvSpPr>
        <p:spPr>
          <a:xfrm>
            <a:off x="559189" y="2391203"/>
            <a:ext cx="3195828" cy="3091415"/>
          </a:xfrm>
          <a:prstGeom prst="rect">
            <a:avLst/>
          </a:prstGeom>
          <a:noFill/>
          <a:ln>
            <a:noFill/>
          </a:ln>
        </p:spPr>
        <p:txBody>
          <a:bodyPr spcFirstLastPara="1" wrap="square" lIns="68575" tIns="34275" rIns="68575" bIns="34275" anchor="t" anchorCtr="0">
            <a:normAutofit/>
          </a:bodyPr>
          <a:lstStyle/>
          <a:p>
            <a:pPr marL="0" lvl="0" indent="0" algn="l" rtl="0">
              <a:lnSpc>
                <a:spcPct val="120000"/>
              </a:lnSpc>
              <a:spcBef>
                <a:spcPts val="0"/>
              </a:spcBef>
              <a:spcAft>
                <a:spcPts val="0"/>
              </a:spcAft>
              <a:buClr>
                <a:schemeClr val="dk1"/>
              </a:buClr>
              <a:buSzPts val="900"/>
              <a:buNone/>
            </a:pPr>
            <a:r>
              <a:rPr lang="en" sz="1100" b="1" dirty="0">
                <a:solidFill>
                  <a:schemeClr val="bg1"/>
                </a:solidFill>
                <a:latin typeface="Helvetica Neue"/>
                <a:ea typeface="Helvetica Neue"/>
                <a:cs typeface="Helvetica Neue"/>
                <a:sym typeface="Helvetica Neue"/>
              </a:rPr>
              <a:t>Target Audience</a:t>
            </a:r>
            <a:endParaRPr dirty="0">
              <a:solidFill>
                <a:schemeClr val="bg1"/>
              </a:solidFill>
              <a:latin typeface="Helvetica Neue"/>
              <a:ea typeface="Helvetica Neue"/>
              <a:cs typeface="Helvetica Neue"/>
              <a:sym typeface="Helvetica Neue"/>
            </a:endParaRPr>
          </a:p>
          <a:p>
            <a:pPr marL="0" lvl="1" indent="0" algn="l" rtl="0">
              <a:lnSpc>
                <a:spcPct val="120000"/>
              </a:lnSpc>
              <a:spcBef>
                <a:spcPts val="400"/>
              </a:spcBef>
              <a:spcAft>
                <a:spcPts val="0"/>
              </a:spcAft>
              <a:buClr>
                <a:schemeClr val="dk1"/>
              </a:buClr>
              <a:buSzPts val="900"/>
              <a:buNone/>
            </a:pPr>
            <a:r>
              <a:rPr lang="en" sz="1100" dirty="0">
                <a:solidFill>
                  <a:schemeClr val="bg1"/>
                </a:solidFill>
                <a:latin typeface="Helvetica Neue"/>
                <a:ea typeface="Helvetica Neue"/>
                <a:cs typeface="Helvetica Neue"/>
                <a:sym typeface="Helvetica Neue"/>
              </a:rPr>
              <a:t>Coffee Spot is designed for students and professionals who require a quiet and comfortable space to study or work.</a:t>
            </a:r>
            <a:endParaRPr dirty="0">
              <a:solidFill>
                <a:schemeClr val="bg1"/>
              </a:solidFill>
              <a:latin typeface="Helvetica Neue"/>
              <a:ea typeface="Helvetica Neue"/>
              <a:cs typeface="Helvetica Neue"/>
              <a:sym typeface="Helvetica Neue"/>
            </a:endParaRPr>
          </a:p>
        </p:txBody>
      </p:sp>
      <p:cxnSp>
        <p:nvCxnSpPr>
          <p:cNvPr id="8" name="Google Shape;219;p33">
            <a:extLst>
              <a:ext uri="{FF2B5EF4-FFF2-40B4-BE49-F238E27FC236}">
                <a16:creationId xmlns:a16="http://schemas.microsoft.com/office/drawing/2014/main" id="{B22651BF-EC03-FCDA-53ED-49CCA6A8B9AE}"/>
              </a:ext>
            </a:extLst>
          </p:cNvPr>
          <p:cNvCxnSpPr/>
          <p:nvPr/>
        </p:nvCxnSpPr>
        <p:spPr>
          <a:xfrm>
            <a:off x="534626" y="773251"/>
            <a:ext cx="734147" cy="0"/>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25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30">
          <a:fgClr>
            <a:schemeClr val="bg1">
              <a:lumMod val="75000"/>
            </a:schemeClr>
          </a:fgClr>
          <a:bgClr>
            <a:schemeClr val="bg1"/>
          </a:bgClr>
        </a:pattFill>
        <a:effectLst/>
      </p:bgPr>
    </p:bg>
    <p:spTree>
      <p:nvGrpSpPr>
        <p:cNvPr id="1" name="Shape 216"/>
        <p:cNvGrpSpPr/>
        <p:nvPr/>
      </p:nvGrpSpPr>
      <p:grpSpPr>
        <a:xfrm>
          <a:off x="0" y="0"/>
          <a:ext cx="0" cy="0"/>
          <a:chOff x="0" y="0"/>
          <a:chExt cx="0" cy="0"/>
        </a:xfrm>
      </p:grpSpPr>
      <p:pic>
        <p:nvPicPr>
          <p:cNvPr id="1026" name="Picture 2" descr="Coffee on white background">
            <a:extLst>
              <a:ext uri="{FF2B5EF4-FFF2-40B4-BE49-F238E27FC236}">
                <a16:creationId xmlns:a16="http://schemas.microsoft.com/office/drawing/2014/main" id="{FCCF2C25-1051-15FE-9364-A3F29B47C1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26"/>
                    </a14:imgEffect>
                  </a14:imgLayer>
                </a14:imgProps>
              </a:ext>
              <a:ext uri="{28A0092B-C50C-407E-A947-70E740481C1C}">
                <a14:useLocalDpi xmlns:a14="http://schemas.microsoft.com/office/drawing/2010/main" val="0"/>
              </a:ext>
            </a:extLst>
          </a:blip>
          <a:srcRect/>
          <a:stretch>
            <a:fillRect/>
          </a:stretch>
        </p:blipFill>
        <p:spPr bwMode="auto">
          <a:xfrm>
            <a:off x="0" y="17991"/>
            <a:ext cx="9144000" cy="6094746"/>
          </a:xfrm>
          <a:prstGeom prst="rect">
            <a:avLst/>
          </a:prstGeom>
          <a:solidFill>
            <a:schemeClr val="bg1">
              <a:lumMod val="50000"/>
              <a:alpha val="54000"/>
            </a:schemeClr>
          </a:solidFill>
        </p:spPr>
      </p:pic>
      <p:sp>
        <p:nvSpPr>
          <p:cNvPr id="11" name="Rectangle 10">
            <a:extLst>
              <a:ext uri="{FF2B5EF4-FFF2-40B4-BE49-F238E27FC236}">
                <a16:creationId xmlns:a16="http://schemas.microsoft.com/office/drawing/2014/main" id="{12127934-9845-0EEB-57F0-5545DDB145E4}"/>
              </a:ext>
            </a:extLst>
          </p:cNvPr>
          <p:cNvSpPr/>
          <p:nvPr/>
        </p:nvSpPr>
        <p:spPr>
          <a:xfrm>
            <a:off x="0" y="-15492"/>
            <a:ext cx="9144000" cy="6094746"/>
          </a:xfrm>
          <a:prstGeom prst="rect">
            <a:avLst/>
          </a:prstGeom>
          <a:solidFill>
            <a:schemeClr val="tx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Google Shape;218;p33"/>
          <p:cNvSpPr txBox="1">
            <a:spLocks noGrp="1"/>
          </p:cNvSpPr>
          <p:nvPr>
            <p:ph type="ctrTitle"/>
          </p:nvPr>
        </p:nvSpPr>
        <p:spPr>
          <a:xfrm>
            <a:off x="1930265" y="483730"/>
            <a:ext cx="2516220" cy="104635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3100"/>
              <a:buFont typeface="Play"/>
              <a:buNone/>
            </a:pPr>
            <a:r>
              <a:rPr lang="en" sz="3100" dirty="0">
                <a:solidFill>
                  <a:schemeClr val="accent1"/>
                </a:solidFill>
                <a:latin typeface="Helvetica Neue"/>
                <a:ea typeface="Helvetica Neue"/>
                <a:cs typeface="Helvetica Neue"/>
                <a:sym typeface="Helvetica Neue"/>
              </a:rPr>
              <a:t>Features and Functionality</a:t>
            </a:r>
            <a:endParaRPr dirty="0">
              <a:solidFill>
                <a:schemeClr val="accent1"/>
              </a:solidFill>
              <a:latin typeface="Helvetica Neue"/>
              <a:ea typeface="Helvetica Neue"/>
              <a:cs typeface="Helvetica Neue"/>
              <a:sym typeface="Helvetica Neue"/>
            </a:endParaRPr>
          </a:p>
        </p:txBody>
      </p:sp>
      <p:cxnSp>
        <p:nvCxnSpPr>
          <p:cNvPr id="219" name="Google Shape;219;p33"/>
          <p:cNvCxnSpPr/>
          <p:nvPr/>
        </p:nvCxnSpPr>
        <p:spPr>
          <a:xfrm>
            <a:off x="534626" y="773251"/>
            <a:ext cx="734147" cy="0"/>
          </a:xfrm>
          <a:prstGeom prst="straightConnector1">
            <a:avLst/>
          </a:prstGeom>
          <a:noFill/>
          <a:ln w="76200" cap="flat" cmpd="sng">
            <a:solidFill>
              <a:schemeClr val="accent1"/>
            </a:solidFill>
            <a:prstDash val="solid"/>
            <a:miter lim="800000"/>
            <a:headEnd type="none" w="sm" len="sm"/>
            <a:tailEnd type="none" w="sm" len="sm"/>
          </a:ln>
        </p:spPr>
      </p:cxnSp>
      <p:pic>
        <p:nvPicPr>
          <p:cNvPr id="220" name="Google Shape;220;p33" descr="A cartoon of a cat wearing a pink garment&#10;&#10;Description automatically generated"/>
          <p:cNvPicPr preferRelativeResize="0"/>
          <p:nvPr/>
        </p:nvPicPr>
        <p:blipFill rotWithShape="1">
          <a:blip r:embed="rId5">
            <a:alphaModFix/>
          </a:blip>
          <a:srcRect/>
          <a:stretch/>
        </p:blipFill>
        <p:spPr>
          <a:xfrm>
            <a:off x="5607121" y="1204353"/>
            <a:ext cx="3225586" cy="3655056"/>
          </a:xfrm>
          <a:prstGeom prst="rect">
            <a:avLst/>
          </a:prstGeom>
          <a:noFill/>
          <a:ln>
            <a:noFill/>
          </a:ln>
        </p:spPr>
      </p:pic>
      <p:sp>
        <p:nvSpPr>
          <p:cNvPr id="3" name="Oval 2">
            <a:extLst>
              <a:ext uri="{FF2B5EF4-FFF2-40B4-BE49-F238E27FC236}">
                <a16:creationId xmlns:a16="http://schemas.microsoft.com/office/drawing/2014/main" id="{195543AB-856B-2E25-ADD6-8CEBE2954C4A}"/>
              </a:ext>
            </a:extLst>
          </p:cNvPr>
          <p:cNvSpPr/>
          <p:nvPr/>
        </p:nvSpPr>
        <p:spPr>
          <a:xfrm flipH="1">
            <a:off x="4525068" y="1699235"/>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Oval 3">
            <a:extLst>
              <a:ext uri="{FF2B5EF4-FFF2-40B4-BE49-F238E27FC236}">
                <a16:creationId xmlns:a16="http://schemas.microsoft.com/office/drawing/2014/main" id="{61EF44CB-C873-204F-0612-4F851A039DF4}"/>
              </a:ext>
            </a:extLst>
          </p:cNvPr>
          <p:cNvSpPr/>
          <p:nvPr/>
        </p:nvSpPr>
        <p:spPr>
          <a:xfrm flipH="1">
            <a:off x="4526321" y="2589741"/>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Oval 4">
            <a:extLst>
              <a:ext uri="{FF2B5EF4-FFF2-40B4-BE49-F238E27FC236}">
                <a16:creationId xmlns:a16="http://schemas.microsoft.com/office/drawing/2014/main" id="{8FFE1E2B-BDA2-ADD8-2369-FB62CA7A3D45}"/>
              </a:ext>
            </a:extLst>
          </p:cNvPr>
          <p:cNvSpPr/>
          <p:nvPr/>
        </p:nvSpPr>
        <p:spPr>
          <a:xfrm flipH="1">
            <a:off x="4525068" y="3475567"/>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 name="Oval 5">
            <a:extLst>
              <a:ext uri="{FF2B5EF4-FFF2-40B4-BE49-F238E27FC236}">
                <a16:creationId xmlns:a16="http://schemas.microsoft.com/office/drawing/2014/main" id="{ACEEE552-9D0A-275B-5BFE-5B516BFA59A4}"/>
              </a:ext>
            </a:extLst>
          </p:cNvPr>
          <p:cNvSpPr/>
          <p:nvPr/>
        </p:nvSpPr>
        <p:spPr>
          <a:xfrm flipH="1">
            <a:off x="4525068" y="4361393"/>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8" name="Straight Connector 7">
            <a:extLst>
              <a:ext uri="{FF2B5EF4-FFF2-40B4-BE49-F238E27FC236}">
                <a16:creationId xmlns:a16="http://schemas.microsoft.com/office/drawing/2014/main" id="{799CBCD2-65CC-E5DC-B80C-54F532AA4A5A}"/>
              </a:ext>
            </a:extLst>
          </p:cNvPr>
          <p:cNvCxnSpPr>
            <a:cxnSpLocks/>
          </p:cNvCxnSpPr>
          <p:nvPr/>
        </p:nvCxnSpPr>
        <p:spPr>
          <a:xfrm>
            <a:off x="4571137" y="850571"/>
            <a:ext cx="863" cy="42929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A17FCE8A-C4CD-2E10-1CA4-ABC3A4C52C93}"/>
              </a:ext>
            </a:extLst>
          </p:cNvPr>
          <p:cNvSpPr/>
          <p:nvPr/>
        </p:nvSpPr>
        <p:spPr>
          <a:xfrm flipH="1">
            <a:off x="4447347" y="850571"/>
            <a:ext cx="247580" cy="247580"/>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10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pic>
        <p:nvPicPr>
          <p:cNvPr id="45" name="Picture 2" descr="Coffee on white background">
            <a:extLst>
              <a:ext uri="{FF2B5EF4-FFF2-40B4-BE49-F238E27FC236}">
                <a16:creationId xmlns:a16="http://schemas.microsoft.com/office/drawing/2014/main" id="{8688EDB3-D209-80F6-903E-69ADCFA1AC4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26"/>
                    </a14:imgEffect>
                  </a14:imgLayer>
                </a14:imgProps>
              </a:ext>
              <a:ext uri="{28A0092B-C50C-407E-A947-70E740481C1C}">
                <a14:useLocalDpi xmlns:a14="http://schemas.microsoft.com/office/drawing/2010/main" val="0"/>
              </a:ext>
            </a:extLst>
          </a:blip>
          <a:srcRect/>
          <a:stretch>
            <a:fillRect/>
          </a:stretch>
        </p:blipFill>
        <p:spPr bwMode="auto">
          <a:xfrm>
            <a:off x="0" y="17991"/>
            <a:ext cx="9144000" cy="609474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3287D2B9-4D3A-A293-9B96-48EC013C0337}"/>
              </a:ext>
            </a:extLst>
          </p:cNvPr>
          <p:cNvSpPr/>
          <p:nvPr/>
        </p:nvSpPr>
        <p:spPr>
          <a:xfrm>
            <a:off x="-12216" y="0"/>
            <a:ext cx="9144000" cy="6094746"/>
          </a:xfrm>
          <a:prstGeom prst="rect">
            <a:avLst/>
          </a:prstGeom>
          <a:solidFill>
            <a:schemeClr val="tx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Google Shape;226;p34"/>
          <p:cNvCxnSpPr/>
          <p:nvPr/>
        </p:nvCxnSpPr>
        <p:spPr>
          <a:xfrm>
            <a:off x="534924" y="773251"/>
            <a:ext cx="734147" cy="0"/>
          </a:xfrm>
          <a:prstGeom prst="straightConnector1">
            <a:avLst/>
          </a:prstGeom>
          <a:noFill/>
          <a:ln w="76200" cap="flat" cmpd="sng">
            <a:solidFill>
              <a:schemeClr val="accent1"/>
            </a:solidFill>
            <a:prstDash val="solid"/>
            <a:miter lim="800000"/>
            <a:headEnd type="none" w="sm" len="sm"/>
            <a:tailEnd type="none" w="sm" len="sm"/>
          </a:ln>
        </p:spPr>
      </p:cxnSp>
      <p:sp>
        <p:nvSpPr>
          <p:cNvPr id="229" name="Google Shape;229;p34"/>
          <p:cNvSpPr txBox="1">
            <a:spLocks noGrp="1"/>
          </p:cNvSpPr>
          <p:nvPr>
            <p:ph type="title"/>
          </p:nvPr>
        </p:nvSpPr>
        <p:spPr>
          <a:xfrm>
            <a:off x="4865787" y="1560903"/>
            <a:ext cx="4876500" cy="8229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600"/>
              <a:buFont typeface="Play"/>
              <a:buNone/>
            </a:pPr>
            <a:r>
              <a:rPr lang="en" sz="2600" dirty="0">
                <a:solidFill>
                  <a:schemeClr val="accent1"/>
                </a:solidFill>
                <a:latin typeface="Helvetica Neue"/>
                <a:ea typeface="Helvetica Neue"/>
                <a:cs typeface="Helvetica Neue"/>
                <a:sym typeface="Helvetica Neue"/>
              </a:rPr>
              <a:t>User Functions</a:t>
            </a:r>
            <a:endParaRPr dirty="0">
              <a:solidFill>
                <a:schemeClr val="accent1"/>
              </a:solidFill>
              <a:latin typeface="Helvetica Neue"/>
              <a:ea typeface="Helvetica Neue"/>
              <a:cs typeface="Helvetica Neue"/>
              <a:sym typeface="Helvetica Neue"/>
            </a:endParaRPr>
          </a:p>
        </p:txBody>
      </p:sp>
      <p:sp>
        <p:nvSpPr>
          <p:cNvPr id="230" name="Google Shape;230;p34"/>
          <p:cNvSpPr txBox="1">
            <a:spLocks noGrp="1"/>
          </p:cNvSpPr>
          <p:nvPr>
            <p:ph type="body" idx="1"/>
          </p:nvPr>
        </p:nvSpPr>
        <p:spPr>
          <a:xfrm>
            <a:off x="5067149" y="1560903"/>
            <a:ext cx="3099515" cy="2849418"/>
          </a:xfrm>
          <a:prstGeom prst="rect">
            <a:avLst/>
          </a:prstGeom>
          <a:noFill/>
          <a:ln>
            <a:noFill/>
          </a:ln>
        </p:spPr>
        <p:txBody>
          <a:bodyPr spcFirstLastPara="1" wrap="square" lIns="68575" tIns="34275" rIns="68575" bIns="34275" anchor="t" anchorCtr="0">
            <a:noAutofit/>
          </a:bodyPr>
          <a:lstStyle/>
          <a:p>
            <a:pPr marL="0" lvl="0" indent="0" algn="l" rtl="0">
              <a:lnSpc>
                <a:spcPct val="120000"/>
              </a:lnSpc>
              <a:spcBef>
                <a:spcPts val="0"/>
              </a:spcBef>
              <a:spcAft>
                <a:spcPts val="0"/>
              </a:spcAft>
              <a:buClr>
                <a:schemeClr val="dk1"/>
              </a:buClr>
              <a:buSzPts val="900"/>
              <a:buNone/>
            </a:pPr>
            <a:endParaRPr lang="en" sz="1200" dirty="0">
              <a:latin typeface="Helvetica Neue"/>
              <a:ea typeface="Helvetica Neue"/>
              <a:cs typeface="Helvetica Neue"/>
              <a:sym typeface="Helvetica Neue"/>
            </a:endParaRPr>
          </a:p>
          <a:p>
            <a:pPr marL="0" lvl="0" indent="0" algn="l" rtl="0">
              <a:lnSpc>
                <a:spcPct val="120000"/>
              </a:lnSpc>
              <a:spcBef>
                <a:spcPts val="0"/>
              </a:spcBef>
              <a:spcAft>
                <a:spcPts val="0"/>
              </a:spcAft>
              <a:buClr>
                <a:schemeClr val="dk1"/>
              </a:buClr>
              <a:buSzPts val="900"/>
              <a:buNone/>
            </a:pPr>
            <a:br>
              <a:rPr lang="en" sz="1200" dirty="0">
                <a:solidFill>
                  <a:schemeClr val="accent1"/>
                </a:solidFill>
                <a:latin typeface="Helvetica Neue"/>
                <a:ea typeface="Helvetica Neue"/>
                <a:cs typeface="Helvetica Neue"/>
                <a:sym typeface="Helvetica Neue"/>
              </a:rPr>
            </a:br>
            <a:r>
              <a:rPr lang="en" sz="1800" dirty="0">
                <a:solidFill>
                  <a:schemeClr val="accent1"/>
                </a:solidFill>
                <a:latin typeface="Helvetica Neue"/>
                <a:ea typeface="Helvetica Neue"/>
                <a:cs typeface="Helvetica Neue"/>
                <a:sym typeface="Helvetica Neue"/>
              </a:rPr>
              <a:t>User Function</a:t>
            </a:r>
            <a:br>
              <a:rPr lang="en" sz="1200" dirty="0">
                <a:solidFill>
                  <a:schemeClr val="accent1"/>
                </a:solidFill>
                <a:latin typeface="Helvetica Neue"/>
                <a:ea typeface="Helvetica Neue"/>
                <a:cs typeface="Helvetica Neue"/>
                <a:sym typeface="Helvetica Neue"/>
              </a:rPr>
            </a:br>
            <a:r>
              <a:rPr lang="en" sz="1200" dirty="0">
                <a:solidFill>
                  <a:schemeClr val="accent1"/>
                </a:solidFill>
                <a:latin typeface="Helvetica Neue"/>
                <a:ea typeface="Helvetica Neue"/>
                <a:cs typeface="Helvetica Neue"/>
                <a:sym typeface="Helvetica Neue"/>
              </a:rPr>
              <a:t>Users can Register, Login and Logout, Leave Reviews and Change general information about themselves.</a:t>
            </a:r>
          </a:p>
          <a:p>
            <a:pPr marL="0" lvl="0" indent="0" algn="l" rtl="0">
              <a:lnSpc>
                <a:spcPct val="120000"/>
              </a:lnSpc>
              <a:spcBef>
                <a:spcPts val="0"/>
              </a:spcBef>
              <a:spcAft>
                <a:spcPts val="0"/>
              </a:spcAft>
              <a:buClr>
                <a:schemeClr val="dk1"/>
              </a:buClr>
              <a:buSzPts val="900"/>
              <a:buNone/>
            </a:pPr>
            <a:endParaRPr lang="en" sz="1200" dirty="0">
              <a:solidFill>
                <a:schemeClr val="accent1"/>
              </a:solidFill>
              <a:latin typeface="Helvetica Neue"/>
              <a:ea typeface="Helvetica Neue"/>
              <a:cs typeface="Helvetica Neue"/>
              <a:sym typeface="Helvetica Neue"/>
            </a:endParaRPr>
          </a:p>
          <a:p>
            <a:pPr marL="0" lvl="0" indent="0" algn="l" rtl="0">
              <a:lnSpc>
                <a:spcPct val="120000"/>
              </a:lnSpc>
              <a:spcBef>
                <a:spcPts val="0"/>
              </a:spcBef>
              <a:spcAft>
                <a:spcPts val="0"/>
              </a:spcAft>
              <a:buClr>
                <a:schemeClr val="dk1"/>
              </a:buClr>
              <a:buSzPts val="900"/>
              <a:buNone/>
            </a:pPr>
            <a:r>
              <a:rPr lang="en" sz="1800" dirty="0">
                <a:solidFill>
                  <a:schemeClr val="accent1"/>
                </a:solidFill>
                <a:latin typeface="Helvetica Neue"/>
                <a:ea typeface="Helvetica Neue"/>
                <a:cs typeface="Helvetica Neue"/>
                <a:sym typeface="Helvetica Neue"/>
              </a:rPr>
              <a:t>Reviews</a:t>
            </a:r>
          </a:p>
          <a:p>
            <a:pPr marL="0" indent="0">
              <a:spcBef>
                <a:spcPts val="0"/>
              </a:spcBef>
              <a:buSzPts val="900"/>
              <a:buNone/>
            </a:pPr>
            <a:r>
              <a:rPr lang="en-US" sz="1200" dirty="0">
                <a:solidFill>
                  <a:schemeClr val="accent1"/>
                </a:solidFill>
                <a:latin typeface="Helvetica Neue"/>
                <a:ea typeface="Helvetica Neue"/>
                <a:cs typeface="Helvetica Neue"/>
                <a:sym typeface="Helvetica Neue"/>
              </a:rPr>
              <a:t>Coffee Spot allows users to leave their own reviews and ratings, helping other users find the best coffee shops and providing valuable feedback to coffee shop owners.</a:t>
            </a:r>
          </a:p>
          <a:p>
            <a:pPr marL="0" lvl="0" indent="0" algn="l" rtl="0">
              <a:lnSpc>
                <a:spcPct val="120000"/>
              </a:lnSpc>
              <a:spcBef>
                <a:spcPts val="0"/>
              </a:spcBef>
              <a:spcAft>
                <a:spcPts val="0"/>
              </a:spcAft>
              <a:buClr>
                <a:schemeClr val="dk1"/>
              </a:buClr>
              <a:buSzPts val="900"/>
              <a:buNone/>
            </a:pPr>
            <a:br>
              <a:rPr lang="en" sz="1200" dirty="0">
                <a:solidFill>
                  <a:schemeClr val="accent1"/>
                </a:solidFill>
                <a:latin typeface="Helvetica Neue"/>
                <a:ea typeface="Helvetica Neue"/>
                <a:cs typeface="Helvetica Neue"/>
                <a:sym typeface="Helvetica Neue"/>
              </a:rPr>
            </a:br>
            <a:endParaRPr sz="1200" dirty="0">
              <a:solidFill>
                <a:schemeClr val="accent1"/>
              </a:solidFill>
              <a:latin typeface="Helvetica Neue"/>
              <a:ea typeface="Helvetica Neue"/>
              <a:cs typeface="Helvetica Neue"/>
              <a:sym typeface="Helvetica Neue"/>
            </a:endParaRPr>
          </a:p>
          <a:p>
            <a:pPr marL="0" lvl="0" indent="0" algn="l" rtl="0">
              <a:lnSpc>
                <a:spcPct val="120000"/>
              </a:lnSpc>
              <a:spcBef>
                <a:spcPts val="1900"/>
              </a:spcBef>
              <a:spcAft>
                <a:spcPts val="0"/>
              </a:spcAft>
              <a:buClr>
                <a:schemeClr val="dk1"/>
              </a:buClr>
              <a:buSzPts val="900"/>
              <a:buNone/>
            </a:pPr>
            <a:endParaRPr sz="1200" dirty="0">
              <a:latin typeface="Helvetica Neue"/>
              <a:ea typeface="Helvetica Neue"/>
              <a:cs typeface="Helvetica Neue"/>
              <a:sym typeface="Helvetica Neue"/>
            </a:endParaRPr>
          </a:p>
          <a:p>
            <a:pPr marL="0" lvl="0" indent="0" algn="l" rtl="0">
              <a:lnSpc>
                <a:spcPct val="120000"/>
              </a:lnSpc>
              <a:spcBef>
                <a:spcPts val="1900"/>
              </a:spcBef>
              <a:spcAft>
                <a:spcPts val="0"/>
              </a:spcAft>
              <a:buClr>
                <a:schemeClr val="dk1"/>
              </a:buClr>
              <a:buSzPts val="900"/>
              <a:buNone/>
            </a:pPr>
            <a:endParaRPr sz="1200" dirty="0">
              <a:latin typeface="Helvetica Neue"/>
              <a:ea typeface="Helvetica Neue"/>
              <a:cs typeface="Helvetica Neue"/>
              <a:sym typeface="Helvetica Neue"/>
            </a:endParaRPr>
          </a:p>
          <a:p>
            <a:pPr marL="0" lvl="0" indent="0" algn="l" rtl="0">
              <a:lnSpc>
                <a:spcPct val="120000"/>
              </a:lnSpc>
              <a:spcBef>
                <a:spcPts val="1900"/>
              </a:spcBef>
              <a:spcAft>
                <a:spcPts val="0"/>
              </a:spcAft>
              <a:buClr>
                <a:schemeClr val="dk1"/>
              </a:buClr>
              <a:buSzPts val="900"/>
              <a:buNone/>
            </a:pPr>
            <a:endParaRPr sz="1200" dirty="0">
              <a:latin typeface="Helvetica Neue"/>
              <a:ea typeface="Helvetica Neue"/>
              <a:cs typeface="Helvetica Neue"/>
              <a:sym typeface="Helvetica Neue"/>
            </a:endParaRPr>
          </a:p>
          <a:p>
            <a:pPr marL="0" lvl="0" indent="0" algn="l" rtl="0">
              <a:lnSpc>
                <a:spcPct val="120000"/>
              </a:lnSpc>
              <a:spcBef>
                <a:spcPts val="1900"/>
              </a:spcBef>
              <a:spcAft>
                <a:spcPts val="0"/>
              </a:spcAft>
              <a:buClr>
                <a:schemeClr val="dk1"/>
              </a:buClr>
              <a:buSzPts val="900"/>
              <a:buNone/>
            </a:pPr>
            <a:endParaRPr sz="1200" dirty="0">
              <a:latin typeface="Helvetica Neue"/>
              <a:ea typeface="Helvetica Neue"/>
              <a:cs typeface="Helvetica Neue"/>
              <a:sym typeface="Helvetica Neue"/>
            </a:endParaRPr>
          </a:p>
        </p:txBody>
      </p:sp>
      <p:pic>
        <p:nvPicPr>
          <p:cNvPr id="231" name="Google Shape;231;p34"/>
          <p:cNvPicPr preferRelativeResize="0"/>
          <p:nvPr/>
        </p:nvPicPr>
        <p:blipFill>
          <a:blip r:embed="rId5">
            <a:alphaModFix/>
          </a:blip>
          <a:stretch>
            <a:fillRect/>
          </a:stretch>
        </p:blipFill>
        <p:spPr>
          <a:xfrm>
            <a:off x="365925" y="1148765"/>
            <a:ext cx="1983875" cy="1647175"/>
          </a:xfrm>
          <a:prstGeom prst="rect">
            <a:avLst/>
          </a:prstGeom>
          <a:noFill/>
          <a:ln>
            <a:noFill/>
          </a:ln>
        </p:spPr>
      </p:pic>
      <p:pic>
        <p:nvPicPr>
          <p:cNvPr id="232" name="Google Shape;232;p34"/>
          <p:cNvPicPr preferRelativeResize="0"/>
          <p:nvPr/>
        </p:nvPicPr>
        <p:blipFill>
          <a:blip r:embed="rId6">
            <a:alphaModFix/>
          </a:blip>
          <a:stretch>
            <a:fillRect/>
          </a:stretch>
        </p:blipFill>
        <p:spPr>
          <a:xfrm>
            <a:off x="218095" y="3265028"/>
            <a:ext cx="1983875" cy="1576284"/>
          </a:xfrm>
          <a:prstGeom prst="rect">
            <a:avLst/>
          </a:prstGeom>
          <a:noFill/>
          <a:ln>
            <a:noFill/>
          </a:ln>
        </p:spPr>
      </p:pic>
      <p:sp>
        <p:nvSpPr>
          <p:cNvPr id="36" name="Oval 35">
            <a:extLst>
              <a:ext uri="{FF2B5EF4-FFF2-40B4-BE49-F238E27FC236}">
                <a16:creationId xmlns:a16="http://schemas.microsoft.com/office/drawing/2014/main" id="{B2081F8B-6E3D-ED85-CF21-3439BC2D0992}"/>
              </a:ext>
            </a:extLst>
          </p:cNvPr>
          <p:cNvSpPr/>
          <p:nvPr/>
        </p:nvSpPr>
        <p:spPr>
          <a:xfrm flipH="1">
            <a:off x="4526321" y="2589741"/>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7" name="Oval 36">
            <a:extLst>
              <a:ext uri="{FF2B5EF4-FFF2-40B4-BE49-F238E27FC236}">
                <a16:creationId xmlns:a16="http://schemas.microsoft.com/office/drawing/2014/main" id="{C91B5F51-FF08-2E12-C0F1-C4190CB2D5E2}"/>
              </a:ext>
            </a:extLst>
          </p:cNvPr>
          <p:cNvSpPr/>
          <p:nvPr/>
        </p:nvSpPr>
        <p:spPr>
          <a:xfrm flipH="1">
            <a:off x="4525068" y="3475567"/>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8" name="Oval 37">
            <a:extLst>
              <a:ext uri="{FF2B5EF4-FFF2-40B4-BE49-F238E27FC236}">
                <a16:creationId xmlns:a16="http://schemas.microsoft.com/office/drawing/2014/main" id="{A5B1746B-D3AE-D107-A784-8432D213872A}"/>
              </a:ext>
            </a:extLst>
          </p:cNvPr>
          <p:cNvSpPr/>
          <p:nvPr/>
        </p:nvSpPr>
        <p:spPr>
          <a:xfrm flipH="1">
            <a:off x="4525068" y="4361393"/>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9" name="Oval 38">
            <a:extLst>
              <a:ext uri="{FF2B5EF4-FFF2-40B4-BE49-F238E27FC236}">
                <a16:creationId xmlns:a16="http://schemas.microsoft.com/office/drawing/2014/main" id="{98EEBDBF-BFE2-7C5D-5F67-A59B72C487B3}"/>
              </a:ext>
            </a:extLst>
          </p:cNvPr>
          <p:cNvSpPr/>
          <p:nvPr/>
        </p:nvSpPr>
        <p:spPr>
          <a:xfrm flipH="1">
            <a:off x="4525068" y="805367"/>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40" name="Straight Connector 39">
            <a:extLst>
              <a:ext uri="{FF2B5EF4-FFF2-40B4-BE49-F238E27FC236}">
                <a16:creationId xmlns:a16="http://schemas.microsoft.com/office/drawing/2014/main" id="{337BAC9E-84F8-BC6E-4403-B20DB55D6664}"/>
              </a:ext>
            </a:extLst>
          </p:cNvPr>
          <p:cNvCxnSpPr/>
          <p:nvPr/>
        </p:nvCxnSpPr>
        <p:spPr>
          <a:xfrm>
            <a:off x="4571137" y="850571"/>
            <a:ext cx="863" cy="42929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4E7075DC-56B1-5883-9B84-E1C99705055F}"/>
              </a:ext>
            </a:extLst>
          </p:cNvPr>
          <p:cNvSpPr/>
          <p:nvPr/>
        </p:nvSpPr>
        <p:spPr>
          <a:xfrm flipH="1">
            <a:off x="4446482" y="1614740"/>
            <a:ext cx="247580" cy="247580"/>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636FBE33-23F0-A7D1-E62B-6154B8311313}"/>
              </a:ext>
            </a:extLst>
          </p:cNvPr>
          <p:cNvPicPr>
            <a:picLocks noChangeAspect="1"/>
          </p:cNvPicPr>
          <p:nvPr/>
        </p:nvPicPr>
        <p:blipFill>
          <a:blip r:embed="rId7"/>
          <a:stretch>
            <a:fillRect/>
          </a:stretch>
        </p:blipFill>
        <p:spPr>
          <a:xfrm>
            <a:off x="2521525" y="1614740"/>
            <a:ext cx="1783258" cy="258974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25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pic>
        <p:nvPicPr>
          <p:cNvPr id="39" name="Picture 2" descr="Coffee on white background">
            <a:extLst>
              <a:ext uri="{FF2B5EF4-FFF2-40B4-BE49-F238E27FC236}">
                <a16:creationId xmlns:a16="http://schemas.microsoft.com/office/drawing/2014/main" id="{B7FC4E82-F615-AB80-4286-0424DE7E448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26"/>
                    </a14:imgEffect>
                  </a14:imgLayer>
                </a14:imgProps>
              </a:ext>
              <a:ext uri="{28A0092B-C50C-407E-A947-70E740481C1C}">
                <a14:useLocalDpi xmlns:a14="http://schemas.microsoft.com/office/drawing/2010/main" val="0"/>
              </a:ext>
            </a:extLst>
          </a:blip>
          <a:srcRect/>
          <a:stretch>
            <a:fillRect/>
          </a:stretch>
        </p:blipFill>
        <p:spPr bwMode="auto">
          <a:xfrm>
            <a:off x="0" y="17991"/>
            <a:ext cx="9144000" cy="6094746"/>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7D1F4AB-DBFA-F5B4-4DC8-D629303E131A}"/>
              </a:ext>
            </a:extLst>
          </p:cNvPr>
          <p:cNvSpPr/>
          <p:nvPr/>
        </p:nvSpPr>
        <p:spPr>
          <a:xfrm>
            <a:off x="0" y="-15492"/>
            <a:ext cx="9144000" cy="6094746"/>
          </a:xfrm>
          <a:prstGeom prst="rect">
            <a:avLst/>
          </a:prstGeom>
          <a:solidFill>
            <a:schemeClr val="tx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Google Shape;240;p35"/>
          <p:cNvCxnSpPr/>
          <p:nvPr/>
        </p:nvCxnSpPr>
        <p:spPr>
          <a:xfrm>
            <a:off x="534924" y="773251"/>
            <a:ext cx="734147" cy="0"/>
          </a:xfrm>
          <a:prstGeom prst="straightConnector1">
            <a:avLst/>
          </a:prstGeom>
          <a:noFill/>
          <a:ln w="76200" cap="flat" cmpd="sng">
            <a:solidFill>
              <a:schemeClr val="accent1"/>
            </a:solidFill>
            <a:prstDash val="solid"/>
            <a:miter lim="800000"/>
            <a:headEnd type="none" w="sm" len="sm"/>
            <a:tailEnd type="none" w="sm" len="sm"/>
          </a:ln>
        </p:spPr>
      </p:cxnSp>
      <p:cxnSp>
        <p:nvCxnSpPr>
          <p:cNvPr id="242" name="Google Shape;242;p35"/>
          <p:cNvCxnSpPr>
            <a:cxnSpLocks/>
          </p:cNvCxnSpPr>
          <p:nvPr/>
        </p:nvCxnSpPr>
        <p:spPr>
          <a:xfrm>
            <a:off x="0" y="4715932"/>
            <a:ext cx="2713220" cy="1"/>
          </a:xfrm>
          <a:prstGeom prst="straightConnector1">
            <a:avLst/>
          </a:prstGeom>
          <a:noFill/>
          <a:ln w="76200" cap="flat" cmpd="sng">
            <a:solidFill>
              <a:schemeClr val="accent1"/>
            </a:solidFill>
            <a:prstDash val="solid"/>
            <a:miter lim="800000"/>
            <a:headEnd type="none" w="sm" len="sm"/>
            <a:tailEnd type="none" w="sm" len="sm"/>
          </a:ln>
        </p:spPr>
      </p:cxnSp>
      <p:sp>
        <p:nvSpPr>
          <p:cNvPr id="243" name="Google Shape;243;p35"/>
          <p:cNvSpPr txBox="1">
            <a:spLocks noGrp="1"/>
          </p:cNvSpPr>
          <p:nvPr>
            <p:ph type="title"/>
          </p:nvPr>
        </p:nvSpPr>
        <p:spPr>
          <a:xfrm>
            <a:off x="4860312" y="2223465"/>
            <a:ext cx="3195828" cy="82296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ct val="100000"/>
              <a:buFont typeface="Play"/>
              <a:buNone/>
            </a:pPr>
            <a:r>
              <a:rPr lang="en-US" sz="2700" dirty="0">
                <a:solidFill>
                  <a:schemeClr val="accent1"/>
                </a:solidFill>
                <a:latin typeface="Helvetica Neue"/>
                <a:ea typeface="Helvetica Neue"/>
                <a:cs typeface="Helvetica Neue"/>
                <a:sym typeface="Helvetica Neue"/>
              </a:rPr>
              <a:t>Map Functions</a:t>
            </a:r>
            <a:endParaRPr lang="en-US" dirty="0">
              <a:solidFill>
                <a:schemeClr val="accent1"/>
              </a:solidFill>
              <a:latin typeface="Helvetica Neue"/>
              <a:ea typeface="Helvetica Neue"/>
              <a:cs typeface="Helvetica Neue"/>
              <a:sym typeface="Helvetica Neue"/>
            </a:endParaRPr>
          </a:p>
        </p:txBody>
      </p:sp>
      <p:sp>
        <p:nvSpPr>
          <p:cNvPr id="244" name="Google Shape;244;p35"/>
          <p:cNvSpPr txBox="1">
            <a:spLocks noGrp="1"/>
          </p:cNvSpPr>
          <p:nvPr>
            <p:ph type="body" idx="1"/>
          </p:nvPr>
        </p:nvSpPr>
        <p:spPr>
          <a:xfrm>
            <a:off x="4954065" y="2642985"/>
            <a:ext cx="3195828" cy="2177956"/>
          </a:xfrm>
          <a:prstGeom prst="rect">
            <a:avLst/>
          </a:prstGeom>
          <a:noFill/>
          <a:ln>
            <a:noFill/>
          </a:ln>
        </p:spPr>
        <p:txBody>
          <a:bodyPr spcFirstLastPara="1" wrap="square" lIns="68575" tIns="34275" rIns="68575" bIns="34275" anchor="t" anchorCtr="0">
            <a:noAutofit/>
          </a:bodyPr>
          <a:lstStyle/>
          <a:p>
            <a:pPr marL="0" lvl="0" indent="0">
              <a:spcBef>
                <a:spcPts val="0"/>
              </a:spcBef>
              <a:buSzPts val="900"/>
              <a:buNone/>
            </a:pPr>
            <a:r>
              <a:rPr lang="en" sz="1800" dirty="0">
                <a:solidFill>
                  <a:schemeClr val="accent1"/>
                </a:solidFill>
                <a:latin typeface="Helvetica Neue"/>
                <a:ea typeface="Helvetica Neue"/>
                <a:cs typeface="Helvetica Neue"/>
                <a:sym typeface="Helvetica Neue"/>
              </a:rPr>
              <a:t>Map Pins</a:t>
            </a:r>
          </a:p>
          <a:p>
            <a:pPr marL="0" lvl="0" indent="0">
              <a:spcBef>
                <a:spcPts val="0"/>
              </a:spcBef>
              <a:buSzPts val="900"/>
              <a:buNone/>
            </a:pPr>
            <a:r>
              <a:rPr lang="en" sz="1200" dirty="0">
                <a:solidFill>
                  <a:schemeClr val="accent1"/>
                </a:solidFill>
                <a:latin typeface="Helvetica Neue"/>
                <a:ea typeface="Helvetica Neue"/>
                <a:cs typeface="Helvetica Neue"/>
                <a:sym typeface="Helvetica Neue"/>
              </a:rPr>
              <a:t>Pins on the map represent the locations their colors change base on the location type and they will display some information about the location</a:t>
            </a:r>
            <a:br>
              <a:rPr lang="en" sz="1800" dirty="0">
                <a:solidFill>
                  <a:schemeClr val="accent1"/>
                </a:solidFill>
                <a:latin typeface="Helvetica Neue"/>
                <a:ea typeface="Helvetica Neue"/>
                <a:cs typeface="Helvetica Neue"/>
                <a:sym typeface="Helvetica Neue"/>
              </a:rPr>
            </a:br>
            <a:r>
              <a:rPr lang="en" sz="1800" dirty="0">
                <a:solidFill>
                  <a:schemeClr val="accent1"/>
                </a:solidFill>
                <a:latin typeface="Helvetica Neue"/>
                <a:ea typeface="Helvetica Neue"/>
                <a:cs typeface="Helvetica Neue"/>
                <a:sym typeface="Helvetica Neue"/>
              </a:rPr>
              <a:t>Location Filters</a:t>
            </a:r>
          </a:p>
          <a:p>
            <a:pPr marL="0" lvl="0" indent="0">
              <a:spcBef>
                <a:spcPts val="0"/>
              </a:spcBef>
              <a:buSzPts val="900"/>
              <a:buNone/>
            </a:pPr>
            <a:r>
              <a:rPr lang="en-US" sz="1200" dirty="0">
                <a:solidFill>
                  <a:schemeClr val="accent1"/>
                </a:solidFill>
                <a:latin typeface="Helvetica Neue"/>
                <a:ea typeface="Helvetica Neue"/>
                <a:cs typeface="Helvetica Neue"/>
                <a:sym typeface="Helvetica Neue"/>
              </a:rPr>
              <a:t>Users can customize their search with filters on the left, ensuring they find exactly what they need quickly and easily.</a:t>
            </a:r>
            <a:endParaRPr lang="en" sz="1200" dirty="0">
              <a:solidFill>
                <a:schemeClr val="accent1"/>
              </a:solidFill>
              <a:latin typeface="Helvetica Neue"/>
              <a:ea typeface="Helvetica Neue"/>
              <a:cs typeface="Helvetica Neue"/>
              <a:sym typeface="Helvetica Neue"/>
            </a:endParaRPr>
          </a:p>
        </p:txBody>
      </p:sp>
      <p:sp>
        <p:nvSpPr>
          <p:cNvPr id="28" name="Oval 27">
            <a:extLst>
              <a:ext uri="{FF2B5EF4-FFF2-40B4-BE49-F238E27FC236}">
                <a16:creationId xmlns:a16="http://schemas.microsoft.com/office/drawing/2014/main" id="{1D97B6A1-1D2C-8EDE-1EBB-C748F500489A}"/>
              </a:ext>
            </a:extLst>
          </p:cNvPr>
          <p:cNvSpPr/>
          <p:nvPr/>
        </p:nvSpPr>
        <p:spPr>
          <a:xfrm flipH="1">
            <a:off x="4525068" y="3475567"/>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9" name="Oval 28">
            <a:extLst>
              <a:ext uri="{FF2B5EF4-FFF2-40B4-BE49-F238E27FC236}">
                <a16:creationId xmlns:a16="http://schemas.microsoft.com/office/drawing/2014/main" id="{8F38C5BB-775D-E886-ED4A-580D3537A910}"/>
              </a:ext>
            </a:extLst>
          </p:cNvPr>
          <p:cNvSpPr/>
          <p:nvPr/>
        </p:nvSpPr>
        <p:spPr>
          <a:xfrm flipH="1">
            <a:off x="4525068" y="4361393"/>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0" name="Oval 29">
            <a:extLst>
              <a:ext uri="{FF2B5EF4-FFF2-40B4-BE49-F238E27FC236}">
                <a16:creationId xmlns:a16="http://schemas.microsoft.com/office/drawing/2014/main" id="{BB1078F2-7B47-5312-A8FB-EB58299ECF45}"/>
              </a:ext>
            </a:extLst>
          </p:cNvPr>
          <p:cNvSpPr/>
          <p:nvPr/>
        </p:nvSpPr>
        <p:spPr>
          <a:xfrm flipH="1">
            <a:off x="4525068" y="805367"/>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1" name="Oval 30">
            <a:extLst>
              <a:ext uri="{FF2B5EF4-FFF2-40B4-BE49-F238E27FC236}">
                <a16:creationId xmlns:a16="http://schemas.microsoft.com/office/drawing/2014/main" id="{ED9F2A6D-4784-B28A-A96E-1C76C99EB0AE}"/>
              </a:ext>
            </a:extLst>
          </p:cNvPr>
          <p:cNvSpPr/>
          <p:nvPr/>
        </p:nvSpPr>
        <p:spPr>
          <a:xfrm flipH="1">
            <a:off x="4525068" y="1704807"/>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32" name="Straight Connector 31">
            <a:extLst>
              <a:ext uri="{FF2B5EF4-FFF2-40B4-BE49-F238E27FC236}">
                <a16:creationId xmlns:a16="http://schemas.microsoft.com/office/drawing/2014/main" id="{26BC11D8-FB06-C546-9122-F7150CA6E431}"/>
              </a:ext>
            </a:extLst>
          </p:cNvPr>
          <p:cNvCxnSpPr/>
          <p:nvPr/>
        </p:nvCxnSpPr>
        <p:spPr>
          <a:xfrm>
            <a:off x="4571137" y="850571"/>
            <a:ext cx="863" cy="42929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6841E500-B327-FE15-5948-E248FA8661DF}"/>
              </a:ext>
            </a:extLst>
          </p:cNvPr>
          <p:cNvSpPr/>
          <p:nvPr/>
        </p:nvSpPr>
        <p:spPr>
          <a:xfrm flipH="1">
            <a:off x="4446482" y="2511155"/>
            <a:ext cx="247580" cy="247580"/>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07C30C48-0A76-1C40-E9A4-26D9880D49A0}"/>
              </a:ext>
            </a:extLst>
          </p:cNvPr>
          <p:cNvPicPr>
            <a:picLocks noChangeAspect="1"/>
          </p:cNvPicPr>
          <p:nvPr/>
        </p:nvPicPr>
        <p:blipFill>
          <a:blip r:embed="rId5"/>
          <a:stretch>
            <a:fillRect/>
          </a:stretch>
        </p:blipFill>
        <p:spPr>
          <a:xfrm>
            <a:off x="212860" y="1318570"/>
            <a:ext cx="4089466" cy="26327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25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pic>
        <p:nvPicPr>
          <p:cNvPr id="36" name="Picture 2" descr="Coffee on white background">
            <a:extLst>
              <a:ext uri="{FF2B5EF4-FFF2-40B4-BE49-F238E27FC236}">
                <a16:creationId xmlns:a16="http://schemas.microsoft.com/office/drawing/2014/main" id="{44151FC7-33F9-999E-BDA0-86CC1133071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26"/>
                    </a14:imgEffect>
                  </a14:imgLayer>
                </a14:imgProps>
              </a:ext>
              <a:ext uri="{28A0092B-C50C-407E-A947-70E740481C1C}">
                <a14:useLocalDpi xmlns:a14="http://schemas.microsoft.com/office/drawing/2010/main" val="0"/>
              </a:ext>
            </a:extLst>
          </a:blip>
          <a:srcRect/>
          <a:stretch>
            <a:fillRect/>
          </a:stretch>
        </p:blipFill>
        <p:spPr bwMode="auto">
          <a:xfrm>
            <a:off x="0" y="17991"/>
            <a:ext cx="9144000" cy="6094746"/>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C61EC69A-8F4F-5962-CEC4-A4BD4CBE44AD}"/>
              </a:ext>
            </a:extLst>
          </p:cNvPr>
          <p:cNvSpPr/>
          <p:nvPr/>
        </p:nvSpPr>
        <p:spPr>
          <a:xfrm>
            <a:off x="14514" y="-978"/>
            <a:ext cx="9144000" cy="6094746"/>
          </a:xfrm>
          <a:prstGeom prst="rect">
            <a:avLst/>
          </a:prstGeom>
          <a:solidFill>
            <a:schemeClr val="tx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1" name="Google Shape;251;p36"/>
          <p:cNvCxnSpPr/>
          <p:nvPr/>
        </p:nvCxnSpPr>
        <p:spPr>
          <a:xfrm>
            <a:off x="534924" y="773251"/>
            <a:ext cx="734147" cy="0"/>
          </a:xfrm>
          <a:prstGeom prst="straightConnector1">
            <a:avLst/>
          </a:prstGeom>
          <a:noFill/>
          <a:ln w="76200" cap="flat" cmpd="sng">
            <a:solidFill>
              <a:schemeClr val="accent1"/>
            </a:solidFill>
            <a:prstDash val="solid"/>
            <a:miter lim="800000"/>
            <a:headEnd type="none" w="sm" len="sm"/>
            <a:tailEnd type="none" w="sm" len="sm"/>
          </a:ln>
        </p:spPr>
      </p:cxnSp>
      <p:cxnSp>
        <p:nvCxnSpPr>
          <p:cNvPr id="253" name="Google Shape;253;p36"/>
          <p:cNvCxnSpPr>
            <a:cxnSpLocks/>
          </p:cNvCxnSpPr>
          <p:nvPr/>
        </p:nvCxnSpPr>
        <p:spPr>
          <a:xfrm flipV="1">
            <a:off x="4856813" y="4700942"/>
            <a:ext cx="4287187" cy="22500"/>
          </a:xfrm>
          <a:prstGeom prst="straightConnector1">
            <a:avLst/>
          </a:prstGeom>
          <a:noFill/>
          <a:ln w="76200" cap="flat" cmpd="sng">
            <a:solidFill>
              <a:schemeClr val="accent1"/>
            </a:solidFill>
            <a:prstDash val="solid"/>
            <a:miter lim="800000"/>
            <a:headEnd type="none" w="sm" len="sm"/>
            <a:tailEnd type="none" w="sm" len="sm"/>
          </a:ln>
        </p:spPr>
      </p:cxnSp>
      <p:sp>
        <p:nvSpPr>
          <p:cNvPr id="254" name="Google Shape;254;p36"/>
          <p:cNvSpPr txBox="1">
            <a:spLocks noGrp="1"/>
          </p:cNvSpPr>
          <p:nvPr>
            <p:ph type="title"/>
          </p:nvPr>
        </p:nvSpPr>
        <p:spPr>
          <a:xfrm>
            <a:off x="1903340" y="3311647"/>
            <a:ext cx="3663545" cy="822960"/>
          </a:xfrm>
          <a:prstGeom prst="rect">
            <a:avLst/>
          </a:prstGeom>
          <a:noFill/>
          <a:ln>
            <a:noFill/>
          </a:ln>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ct val="100000"/>
              <a:buFont typeface="Play"/>
              <a:buNone/>
            </a:pPr>
            <a:r>
              <a:rPr lang="en" sz="2500" dirty="0">
                <a:solidFill>
                  <a:schemeClr val="accent1"/>
                </a:solidFill>
                <a:latin typeface="Helvetica Neue"/>
                <a:ea typeface="Helvetica Neue"/>
                <a:cs typeface="Helvetica Neue"/>
                <a:sym typeface="Helvetica Neue"/>
              </a:rPr>
              <a:t>Location Profiles</a:t>
            </a:r>
            <a:endParaRPr dirty="0">
              <a:solidFill>
                <a:schemeClr val="accent1"/>
              </a:solidFill>
              <a:latin typeface="Helvetica Neue"/>
              <a:ea typeface="Helvetica Neue"/>
              <a:cs typeface="Helvetica Neue"/>
              <a:sym typeface="Helvetica Neue"/>
            </a:endParaRPr>
          </a:p>
        </p:txBody>
      </p:sp>
      <p:sp>
        <p:nvSpPr>
          <p:cNvPr id="255" name="Google Shape;255;p36"/>
          <p:cNvSpPr txBox="1">
            <a:spLocks noGrp="1"/>
          </p:cNvSpPr>
          <p:nvPr>
            <p:ph type="body" idx="1"/>
          </p:nvPr>
        </p:nvSpPr>
        <p:spPr>
          <a:xfrm>
            <a:off x="5326736" y="606514"/>
            <a:ext cx="3106003" cy="2145428"/>
          </a:xfrm>
          <a:prstGeom prst="rect">
            <a:avLst/>
          </a:prstGeom>
          <a:noFill/>
          <a:ln>
            <a:noFill/>
          </a:ln>
        </p:spPr>
        <p:txBody>
          <a:bodyPr spcFirstLastPara="1" wrap="square" lIns="68575" tIns="34275" rIns="68575" bIns="34275" anchor="t" anchorCtr="0">
            <a:normAutofit/>
          </a:bodyPr>
          <a:lstStyle/>
          <a:p>
            <a:pPr marL="0" lvl="0" indent="0" algn="r" rtl="0">
              <a:lnSpc>
                <a:spcPct val="120000"/>
              </a:lnSpc>
              <a:spcBef>
                <a:spcPts val="0"/>
              </a:spcBef>
              <a:spcAft>
                <a:spcPts val="0"/>
              </a:spcAft>
              <a:buClr>
                <a:schemeClr val="dk1"/>
              </a:buClr>
              <a:buSzPts val="900"/>
              <a:buNone/>
            </a:pPr>
            <a:r>
              <a:rPr lang="en" sz="1800" dirty="0">
                <a:solidFill>
                  <a:schemeClr val="accent1"/>
                </a:solidFill>
                <a:latin typeface="Helvetica Neue"/>
                <a:ea typeface="Helvetica Neue"/>
                <a:cs typeface="Helvetica Neue"/>
                <a:sym typeface="Helvetica Neue"/>
              </a:rPr>
              <a:t>Detailed Location Profiles</a:t>
            </a:r>
            <a:endParaRPr sz="2400" dirty="0">
              <a:solidFill>
                <a:schemeClr val="accent1"/>
              </a:solidFill>
              <a:latin typeface="Helvetica Neue"/>
              <a:ea typeface="Helvetica Neue"/>
              <a:cs typeface="Helvetica Neue"/>
              <a:sym typeface="Helvetica Neue"/>
            </a:endParaRPr>
          </a:p>
          <a:p>
            <a:pPr marL="0" lvl="1" indent="0" algn="r" rtl="0">
              <a:lnSpc>
                <a:spcPct val="120000"/>
              </a:lnSpc>
              <a:spcBef>
                <a:spcPts val="400"/>
              </a:spcBef>
              <a:spcAft>
                <a:spcPts val="0"/>
              </a:spcAft>
              <a:buClr>
                <a:schemeClr val="dk1"/>
              </a:buClr>
              <a:buSzPts val="900"/>
              <a:buNone/>
            </a:pPr>
            <a:r>
              <a:rPr lang="en" sz="1200" dirty="0">
                <a:solidFill>
                  <a:schemeClr val="accent1"/>
                </a:solidFill>
                <a:latin typeface="Helvetica Neue"/>
                <a:ea typeface="Helvetica Neue"/>
                <a:cs typeface="Helvetica Neue"/>
                <a:sym typeface="Helvetica Neue"/>
              </a:rPr>
              <a:t>Coffee Spot provides detailed information on each location, including photos, address, opening and closing hours, user reviews, and how busy a place is, making it easy for users to find and choose </a:t>
            </a:r>
            <a:r>
              <a:rPr lang="en-US" sz="1200" dirty="0">
                <a:solidFill>
                  <a:schemeClr val="accent1"/>
                </a:solidFill>
                <a:latin typeface="Helvetica Neue"/>
                <a:ea typeface="Helvetica Neue"/>
                <a:cs typeface="Helvetica Neue"/>
                <a:sym typeface="Helvetica Neue"/>
              </a:rPr>
              <a:t>best spot.</a:t>
            </a:r>
            <a:endParaRPr sz="1600" dirty="0">
              <a:solidFill>
                <a:schemeClr val="accent1"/>
              </a:solidFill>
              <a:latin typeface="Helvetica Neue"/>
              <a:ea typeface="Helvetica Neue"/>
              <a:cs typeface="Helvetica Neue"/>
              <a:sym typeface="Helvetica Neue"/>
            </a:endParaRPr>
          </a:p>
        </p:txBody>
      </p:sp>
      <p:pic>
        <p:nvPicPr>
          <p:cNvPr id="256" name="Google Shape;256;p36"/>
          <p:cNvPicPr preferRelativeResize="0"/>
          <p:nvPr/>
        </p:nvPicPr>
        <p:blipFill>
          <a:blip r:embed="rId5">
            <a:alphaModFix/>
          </a:blip>
          <a:stretch>
            <a:fillRect/>
          </a:stretch>
        </p:blipFill>
        <p:spPr>
          <a:xfrm>
            <a:off x="4900890" y="2391558"/>
            <a:ext cx="4090919" cy="2145428"/>
          </a:xfrm>
          <a:prstGeom prst="rect">
            <a:avLst/>
          </a:prstGeom>
          <a:noFill/>
          <a:ln w="38100" cap="flat" cmpd="sng">
            <a:solidFill>
              <a:srgbClr val="1973EB"/>
            </a:solidFill>
            <a:prstDash val="solid"/>
            <a:round/>
            <a:headEnd type="none" w="sm" len="sm"/>
            <a:tailEnd type="none" w="sm" len="sm"/>
          </a:ln>
        </p:spPr>
      </p:pic>
      <p:sp>
        <p:nvSpPr>
          <p:cNvPr id="30" name="Oval 29">
            <a:extLst>
              <a:ext uri="{FF2B5EF4-FFF2-40B4-BE49-F238E27FC236}">
                <a16:creationId xmlns:a16="http://schemas.microsoft.com/office/drawing/2014/main" id="{E43935C9-E649-6957-1998-CE5685020E98}"/>
              </a:ext>
            </a:extLst>
          </p:cNvPr>
          <p:cNvSpPr/>
          <p:nvPr/>
        </p:nvSpPr>
        <p:spPr>
          <a:xfrm flipH="1">
            <a:off x="4526321" y="2589741"/>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1" name="Oval 30">
            <a:extLst>
              <a:ext uri="{FF2B5EF4-FFF2-40B4-BE49-F238E27FC236}">
                <a16:creationId xmlns:a16="http://schemas.microsoft.com/office/drawing/2014/main" id="{0F6B1EEB-35DA-88D9-6D16-D5C3DC41F9B8}"/>
              </a:ext>
            </a:extLst>
          </p:cNvPr>
          <p:cNvSpPr/>
          <p:nvPr/>
        </p:nvSpPr>
        <p:spPr>
          <a:xfrm flipH="1">
            <a:off x="4525068" y="4361393"/>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2" name="Oval 31">
            <a:extLst>
              <a:ext uri="{FF2B5EF4-FFF2-40B4-BE49-F238E27FC236}">
                <a16:creationId xmlns:a16="http://schemas.microsoft.com/office/drawing/2014/main" id="{ACAC7A11-A896-0D18-E80F-0FD480A12298}"/>
              </a:ext>
            </a:extLst>
          </p:cNvPr>
          <p:cNvSpPr/>
          <p:nvPr/>
        </p:nvSpPr>
        <p:spPr>
          <a:xfrm flipH="1">
            <a:off x="4525068" y="805367"/>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3" name="Oval 32">
            <a:extLst>
              <a:ext uri="{FF2B5EF4-FFF2-40B4-BE49-F238E27FC236}">
                <a16:creationId xmlns:a16="http://schemas.microsoft.com/office/drawing/2014/main" id="{65946964-1301-10FB-839C-A9664115E2A0}"/>
              </a:ext>
            </a:extLst>
          </p:cNvPr>
          <p:cNvSpPr/>
          <p:nvPr/>
        </p:nvSpPr>
        <p:spPr>
          <a:xfrm flipH="1">
            <a:off x="4525068" y="1704807"/>
            <a:ext cx="90408" cy="90408"/>
          </a:xfrm>
          <a:prstGeom prst="ellipse">
            <a:avLst/>
          </a:prstGeom>
          <a:solidFill>
            <a:srgbClr val="0070C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34" name="Straight Connector 33">
            <a:extLst>
              <a:ext uri="{FF2B5EF4-FFF2-40B4-BE49-F238E27FC236}">
                <a16:creationId xmlns:a16="http://schemas.microsoft.com/office/drawing/2014/main" id="{147E8B6F-BBEB-14DC-104E-105993E92BC6}"/>
              </a:ext>
            </a:extLst>
          </p:cNvPr>
          <p:cNvCxnSpPr/>
          <p:nvPr/>
        </p:nvCxnSpPr>
        <p:spPr>
          <a:xfrm>
            <a:off x="4571137" y="850571"/>
            <a:ext cx="863" cy="42929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4B0A3F94-75F3-B209-8009-49356BEC8DC7}"/>
              </a:ext>
            </a:extLst>
          </p:cNvPr>
          <p:cNvSpPr/>
          <p:nvPr/>
        </p:nvSpPr>
        <p:spPr>
          <a:xfrm flipH="1">
            <a:off x="4446482" y="3396981"/>
            <a:ext cx="247580" cy="247580"/>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25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shVTI">
  <a:themeElements>
    <a:clrScheme name="Custom 6">
      <a:dk1>
        <a:srgbClr val="000000"/>
      </a:dk1>
      <a:lt1>
        <a:srgbClr val="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TotalTime>
  <Words>880</Words>
  <Application>Microsoft Office PowerPoint</Application>
  <PresentationFormat>On-screen Show (16:9)</PresentationFormat>
  <Paragraphs>107</Paragraphs>
  <Slides>22</Slides>
  <Notes>22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Play</vt:lpstr>
      <vt:lpstr>Helvetica Neue</vt:lpstr>
      <vt:lpstr>Arial</vt:lpstr>
      <vt:lpstr>Simple Light</vt:lpstr>
      <vt:lpstr>DashVTI</vt:lpstr>
      <vt:lpstr>PowerPoint Presentation</vt:lpstr>
      <vt:lpstr>Introduction to Coffee Spot</vt:lpstr>
      <vt:lpstr>Concept and Purpose of Coffee Spot</vt:lpstr>
      <vt:lpstr>Inspiration Behind the App</vt:lpstr>
      <vt:lpstr>Target Audience</vt:lpstr>
      <vt:lpstr>Features and Functionality</vt:lpstr>
      <vt:lpstr>User Functions</vt:lpstr>
      <vt:lpstr>Map Functions</vt:lpstr>
      <vt:lpstr>Location Profiles</vt:lpstr>
      <vt:lpstr>Back End Functions</vt:lpstr>
      <vt:lpstr>Development – Front End</vt:lpstr>
      <vt:lpstr>Designing Catffeine and UI Elements </vt:lpstr>
      <vt:lpstr>Development of the UI/UX</vt:lpstr>
      <vt:lpstr>Using Builder.io</vt:lpstr>
      <vt:lpstr>Development – Back End</vt:lpstr>
      <vt:lpstr>Database</vt:lpstr>
      <vt:lpstr>Authentication &amp; Authorization &amp; Security</vt:lpstr>
      <vt:lpstr>API</vt:lpstr>
      <vt:lpstr>Custom Hooks</vt:lpstr>
      <vt:lpstr>Takeaways </vt:lpstr>
      <vt:lpstr>PowerPoint Presentation</vt:lpstr>
      <vt:lpstr>Up Next: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Alan Yu</cp:lastModifiedBy>
  <cp:revision>4</cp:revision>
  <dcterms:modified xsi:type="dcterms:W3CDTF">2024-12-09T04:49:30Z</dcterms:modified>
</cp:coreProperties>
</file>